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Lst>
  <p:notesMasterIdLst>
    <p:notesMasterId r:id="rId5"/>
  </p:notesMasterIdLst>
  <p:sldIdLst>
    <p:sldId id="259" r:id="rId4"/>
    <p:sldId id="260" r:id="rId6"/>
    <p:sldId id="261" r:id="rId7"/>
    <p:sldId id="282" r:id="rId8"/>
    <p:sldId id="315" r:id="rId9"/>
    <p:sldId id="283" r:id="rId10"/>
    <p:sldId id="284" r:id="rId11"/>
    <p:sldId id="285" r:id="rId12"/>
    <p:sldId id="286" r:id="rId13"/>
    <p:sldId id="287" r:id="rId14"/>
    <p:sldId id="303" r:id="rId15"/>
    <p:sldId id="304" r:id="rId16"/>
    <p:sldId id="305" r:id="rId17"/>
    <p:sldId id="306" r:id="rId18"/>
    <p:sldId id="288" r:id="rId19"/>
    <p:sldId id="307" r:id="rId20"/>
    <p:sldId id="308" r:id="rId21"/>
    <p:sldId id="311" r:id="rId22"/>
    <p:sldId id="312" r:id="rId23"/>
    <p:sldId id="313" r:id="rId24"/>
    <p:sldId id="314"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userDrawn="1">
          <p15:clr>
            <a:srgbClr val="A4A3A4"/>
          </p15:clr>
        </p15:guide>
        <p15:guide id="2" pos="39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A5"/>
    <a:srgbClr val="7F7F7F"/>
    <a:srgbClr val="517DC9"/>
    <a:srgbClr val="40546C"/>
    <a:srgbClr val="B2DB8E"/>
    <a:srgbClr val="A9D18E"/>
    <a:srgbClr val="A3B18A"/>
    <a:srgbClr val="5BA276"/>
    <a:srgbClr val="6B9080"/>
    <a:srgbClr val="00B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05" d="100"/>
          <a:sy n="105" d="100"/>
        </p:scale>
        <p:origin x="328" y="72"/>
      </p:cViewPr>
      <p:guideLst>
        <p:guide orient="horz" pos="2200"/>
        <p:guide pos="390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218.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jpeg"/><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3" name="图片 2" descr="C:\Users\25369\Pictures\Saved Pictures\f6b51de567a172b3c7ee646bbf8e949.pngf6b51de567a172b3c7ee646bbf8e949"/>
          <p:cNvPicPr>
            <a:picLocks noChangeAspect="1"/>
          </p:cNvPicPr>
          <p:nvPr userDrawn="1"/>
        </p:nvPicPr>
        <p:blipFill rotWithShape="1">
          <a:blip r:embed="rId2"/>
          <a:srcRect/>
          <a:stretch>
            <a:fillRect/>
          </a:stretch>
        </p:blipFill>
        <p:spPr>
          <a:xfrm>
            <a:off x="-1080770" y="10160"/>
            <a:ext cx="6411595" cy="6801485"/>
          </a:xfrm>
          <a:prstGeom prst="flowChartOnlineStorage">
            <a:avLst/>
          </a:prstGeom>
        </p:spPr>
      </p:pic>
      <p:sp>
        <p:nvSpPr>
          <p:cNvPr id="43" name="任意多边形: 形状 42"/>
          <p:cNvSpPr/>
          <p:nvPr userDrawn="1"/>
        </p:nvSpPr>
        <p:spPr>
          <a:xfrm rot="16200000">
            <a:off x="-945035" y="954865"/>
            <a:ext cx="6858000" cy="4967928"/>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图片 1" descr="C:\Users\25369\Pictures\Saved Pictures\27832754_130717718000_2.jpg27832754_130717718000_2"/>
          <p:cNvPicPr>
            <a:picLocks noChangeAspect="1"/>
          </p:cNvPicPr>
          <p:nvPr userDrawn="1">
            <p:custDataLst>
              <p:tags r:id="rId3"/>
            </p:custDataLst>
          </p:nvPr>
        </p:nvPicPr>
        <p:blipFill>
          <a:blip r:embed="rId4">
            <a:alphaModFix amt="20000"/>
            <a:clrChange>
              <a:clrFrom>
                <a:srgbClr val="F7FFFE">
                  <a:alpha val="100000"/>
                </a:srgbClr>
              </a:clrFrom>
              <a:clrTo>
                <a:srgbClr val="F7FFFE">
                  <a:alpha val="100000"/>
                  <a:alpha val="0"/>
                </a:srgbClr>
              </a:clrTo>
            </a:clrChange>
          </a:blip>
          <a:srcRect/>
          <a:stretch>
            <a:fillRect/>
          </a:stretch>
        </p:blipFill>
        <p:spPr>
          <a:xfrm>
            <a:off x="8762048" y="10160"/>
            <a:ext cx="6847840" cy="684784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endParaRPr lang="zh-CN" altLang="en-US" sz="1100" spc="300" dirty="0">
              <a:solidFill>
                <a:schemeClr val="tx1">
                  <a:lumMod val="65000"/>
                  <a:lumOff val="35000"/>
                </a:schemeClr>
              </a:solidFill>
              <a:latin typeface="+mn-ea"/>
              <a:ea typeface="+mn-ea"/>
            </a:endParaRPr>
          </a:p>
        </p:txBody>
      </p:sp>
      <p:grpSp>
        <p:nvGrpSpPr>
          <p:cNvPr id="17" name="组合 16"/>
          <p:cNvGrpSpPr/>
          <p:nvPr userDrawn="1"/>
        </p:nvGrpSpPr>
        <p:grpSpPr>
          <a:xfrm>
            <a:off x="526108" y="47270"/>
            <a:ext cx="444827" cy="449060"/>
            <a:chOff x="5535168" y="881263"/>
            <a:chExt cx="1586880" cy="1601975"/>
          </a:xfrm>
          <a:solidFill>
            <a:schemeClr val="bg1"/>
          </a:solidFill>
        </p:grpSpPr>
        <p:sp>
          <p:nvSpPr>
            <p:cNvPr id="18" name="任意多边形: 形状 17"/>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pPr algn="ctr"/>
              <a:endParaRPr lang="zh-CN" altLang="en-US"/>
            </a:p>
          </p:txBody>
        </p:sp>
        <p:sp>
          <p:nvSpPr>
            <p:cNvPr id="19" name="任意多边形: 形状 18"/>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pPr algn="ctr"/>
              <a:endParaRPr lang="zh-CN" altLang="en-US"/>
            </a:p>
          </p:txBody>
        </p:sp>
        <p:sp>
          <p:nvSpPr>
            <p:cNvPr id="20" name="任意多边形: 形状 19"/>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pPr algn="ctr"/>
              <a:endParaRPr lang="zh-CN" altLang="en-US"/>
            </a:p>
          </p:txBody>
        </p:sp>
        <p:sp>
          <p:nvSpPr>
            <p:cNvPr id="21" name="任意多边形: 形状 20"/>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pPr algn="ctr"/>
              <a:endParaRPr lang="zh-CN" altLang="en-US"/>
            </a:p>
          </p:txBody>
        </p:sp>
        <p:sp>
          <p:nvSpPr>
            <p:cNvPr id="22" name="任意多边形: 形状 21"/>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pPr algn="ctr"/>
              <a:endParaRPr lang="zh-CN" altLang="en-US"/>
            </a:p>
          </p:txBody>
        </p:sp>
        <p:sp>
          <p:nvSpPr>
            <p:cNvPr id="23" name="任意多边形: 形状 22"/>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pPr algn="ctr"/>
              <a:endParaRPr lang="zh-CN" altLang="en-US"/>
            </a:p>
          </p:txBody>
        </p:sp>
        <p:sp>
          <p:nvSpPr>
            <p:cNvPr id="24" name="任意多边形: 形状 23"/>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pPr algn="ctr"/>
              <a:endParaRPr lang="zh-CN" altLang="en-US"/>
            </a:p>
          </p:txBody>
        </p:sp>
        <p:sp>
          <p:nvSpPr>
            <p:cNvPr id="25" name="任意多边形: 形状 24"/>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pPr algn="ctr"/>
              <a:endParaRPr lang="zh-CN" altLang="en-US"/>
            </a:p>
          </p:txBody>
        </p:sp>
        <p:sp>
          <p:nvSpPr>
            <p:cNvPr id="26" name="任意多边形: 形状 25"/>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pPr algn="ctr"/>
              <a:endParaRPr lang="zh-CN" altLang="en-US"/>
            </a:p>
          </p:txBody>
        </p:sp>
        <p:sp>
          <p:nvSpPr>
            <p:cNvPr id="27" name="任意多边形: 形状 26"/>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pPr algn="ctr"/>
              <a:endParaRPr lang="zh-CN" altLang="en-US"/>
            </a:p>
          </p:txBody>
        </p:sp>
        <p:sp>
          <p:nvSpPr>
            <p:cNvPr id="28" name="任意多边形: 形状 27"/>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pPr algn="ctr"/>
              <a:endParaRPr lang="zh-CN" altLang="en-US"/>
            </a:p>
          </p:txBody>
        </p:sp>
        <p:sp>
          <p:nvSpPr>
            <p:cNvPr id="29" name="任意多边形: 形状 28"/>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pPr algn="ctr"/>
              <a:endParaRPr lang="zh-CN" altLang="en-US"/>
            </a:p>
          </p:txBody>
        </p:sp>
        <p:sp>
          <p:nvSpPr>
            <p:cNvPr id="30" name="任意多边形: 形状 29"/>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pPr algn="ctr"/>
              <a:endParaRPr lang="zh-CN" altLang="en-US"/>
            </a:p>
          </p:txBody>
        </p:sp>
        <p:sp>
          <p:nvSpPr>
            <p:cNvPr id="31" name="任意多边形: 形状 30"/>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pPr algn="ctr"/>
              <a:endParaRPr lang="zh-CN" altLang="en-US"/>
            </a:p>
          </p:txBody>
        </p:sp>
        <p:sp>
          <p:nvSpPr>
            <p:cNvPr id="32" name="任意多边形: 形状 31"/>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pPr algn="ctr"/>
              <a:endParaRPr lang="zh-CN" altLang="en-US"/>
            </a:p>
          </p:txBody>
        </p:sp>
        <p:sp>
          <p:nvSpPr>
            <p:cNvPr id="33" name="任意多边形: 形状 32"/>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pPr algn="ctr"/>
              <a:endParaRPr lang="zh-CN" altLang="en-US"/>
            </a:p>
          </p:txBody>
        </p:sp>
        <p:sp>
          <p:nvSpPr>
            <p:cNvPr id="34" name="任意多边形: 形状 33"/>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pPr algn="ctr"/>
              <a:endParaRPr lang="zh-CN" altLang="en-US"/>
            </a:p>
          </p:txBody>
        </p:sp>
        <p:sp>
          <p:nvSpPr>
            <p:cNvPr id="35" name="任意多边形: 形状 34"/>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pPr algn="ctr"/>
              <a:endParaRPr lang="zh-CN" altLang="en-US"/>
            </a:p>
          </p:txBody>
        </p:sp>
        <p:sp>
          <p:nvSpPr>
            <p:cNvPr id="36" name="任意多边形: 形状 35"/>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pPr algn="ctr"/>
              <a:endParaRPr lang="zh-CN" altLang="en-US"/>
            </a:p>
          </p:txBody>
        </p:sp>
        <p:sp>
          <p:nvSpPr>
            <p:cNvPr id="37" name="任意多边形: 形状 36"/>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pPr algn="ctr"/>
              <a:endParaRPr lang="zh-CN" altLang="en-US"/>
            </a:p>
          </p:txBody>
        </p:sp>
        <p:sp>
          <p:nvSpPr>
            <p:cNvPr id="38" name="任意多边形: 形状 37"/>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pPr algn="ctr"/>
              <a:endParaRPr lang="zh-CN" altLang="en-US"/>
            </a:p>
          </p:txBody>
        </p:sp>
        <p:sp>
          <p:nvSpPr>
            <p:cNvPr id="39" name="任意多边形: 形状 38"/>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pPr algn="ctr"/>
              <a:endParaRPr lang="zh-CN" altLang="en-US"/>
            </a:p>
          </p:txBody>
        </p:sp>
        <p:sp>
          <p:nvSpPr>
            <p:cNvPr id="40" name="任意多边形: 形状 39"/>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pPr algn="ctr"/>
              <a:endParaRPr lang="zh-CN" altLang="en-US"/>
            </a:p>
          </p:txBody>
        </p:sp>
        <p:sp>
          <p:nvSpPr>
            <p:cNvPr id="41" name="任意多边形: 形状 40"/>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pPr algn="ctr"/>
              <a:endParaRPr lang="zh-CN" altLang="en-US"/>
            </a:p>
          </p:txBody>
        </p:sp>
        <p:sp>
          <p:nvSpPr>
            <p:cNvPr id="42" name="任意多边形: 形状 41"/>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pPr algn="ctr"/>
              <a:endParaRPr lang="zh-CN" altLang="en-US"/>
            </a:p>
          </p:txBody>
        </p:sp>
        <p:sp>
          <p:nvSpPr>
            <p:cNvPr id="43" name="任意多边形: 形状 42"/>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pPr algn="ctr"/>
              <a:endParaRPr lang="zh-CN" altLang="en-US"/>
            </a:p>
          </p:txBody>
        </p:sp>
        <p:sp>
          <p:nvSpPr>
            <p:cNvPr id="44" name="任意多边形: 形状 43"/>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pPr algn="ctr"/>
              <a:endParaRPr lang="zh-CN" altLang="en-US"/>
            </a:p>
          </p:txBody>
        </p:sp>
        <p:sp>
          <p:nvSpPr>
            <p:cNvPr id="45" name="任意多边形: 形状 44"/>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pPr algn="ctr"/>
              <a:endParaRPr lang="zh-CN" altLang="en-US"/>
            </a:p>
          </p:txBody>
        </p:sp>
        <p:sp>
          <p:nvSpPr>
            <p:cNvPr id="46" name="任意多边形: 形状 45"/>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pPr algn="ctr"/>
              <a:endParaRPr lang="zh-CN" altLang="en-US"/>
            </a:p>
          </p:txBody>
        </p:sp>
        <p:sp>
          <p:nvSpPr>
            <p:cNvPr id="47" name="任意多边形: 形状 46"/>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pPr algn="ctr"/>
              <a:endParaRPr lang="zh-CN" altLang="en-US"/>
            </a:p>
          </p:txBody>
        </p:sp>
        <p:sp>
          <p:nvSpPr>
            <p:cNvPr id="48" name="任意多边形: 形状 47"/>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pPr algn="ctr"/>
              <a:endParaRPr lang="zh-CN" altLang="en-US"/>
            </a:p>
          </p:txBody>
        </p:sp>
        <p:sp>
          <p:nvSpPr>
            <p:cNvPr id="49" name="任意多边形: 形状 48"/>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pPr algn="ctr"/>
              <a:endParaRPr lang="zh-CN" altLang="en-US"/>
            </a:p>
          </p:txBody>
        </p:sp>
        <p:sp>
          <p:nvSpPr>
            <p:cNvPr id="50" name="任意多边形: 形状 49"/>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pPr algn="ctr"/>
              <a:endParaRPr lang="zh-CN" altLang="en-US"/>
            </a:p>
          </p:txBody>
        </p:sp>
      </p:grpSp>
      <p:sp>
        <p:nvSpPr>
          <p:cNvPr id="142" name="矩形 141"/>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p:cNvSpPr>
            <a:spLocks noGrp="1"/>
          </p:cNvSpPr>
          <p:nvPr>
            <p:ph type="sldNum" sz="quarter" idx="12"/>
          </p:nvPr>
        </p:nvSpPr>
        <p:spPr>
          <a:xfrm>
            <a:off x="9130039" y="6330239"/>
            <a:ext cx="2743200" cy="365125"/>
          </a:xfrm>
        </p:spPr>
        <p:txBody>
          <a:bodyPr/>
          <a:lstStyle>
            <a:lvl1pPr>
              <a:defRPr sz="1465">
                <a:solidFill>
                  <a:schemeClr val="tx1">
                    <a:lumMod val="85000"/>
                    <a:lumOff val="15000"/>
                  </a:schemeClr>
                </a:solidFill>
                <a:latin typeface="+mj-ea"/>
                <a:ea typeface="+mj-ea"/>
              </a:defRPr>
            </a:lvl1pPr>
          </a:lstStyle>
          <a:p>
            <a:fld id="{ACBECEF1-1935-4692-9C86-5FD89D9EDF46}" type="slidenum">
              <a:rPr lang="zh-CN" altLang="en-US" smtClean="0"/>
            </a:fld>
            <a:endParaRPr lang="zh-CN" altLang="en-US"/>
          </a:p>
        </p:txBody>
      </p:sp>
      <p:grpSp>
        <p:nvGrpSpPr>
          <p:cNvPr id="30" name="组合 29"/>
          <p:cNvGrpSpPr/>
          <p:nvPr userDrawn="1"/>
        </p:nvGrpSpPr>
        <p:grpSpPr>
          <a:xfrm>
            <a:off x="276505" y="6221690"/>
            <a:ext cx="1670831" cy="543604"/>
            <a:chOff x="3302807" y="1034911"/>
            <a:chExt cx="2457878" cy="799669"/>
          </a:xfrm>
          <a:solidFill>
            <a:schemeClr val="accent1"/>
          </a:solidFill>
        </p:grpSpPr>
        <p:sp>
          <p:nvSpPr>
            <p:cNvPr id="31" name="íṡḷîḍê"/>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2" name="íŝḻiḍè"/>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3" name="îS1iďê"/>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4" name="i$ḷíḓe"/>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5" name="îş1íḍé"/>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6" name="išḻïde"/>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7" name="ís1ïḓè"/>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8" name="ïṩlïďê"/>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9" name="íSliḋê"/>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0" name="ísļîdè"/>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1" name="îSlíḋé"/>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2" name="íŝ1ïḓê"/>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3" name="ï$ľíḑè"/>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4" name="ïṧ1íḓè"/>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5" name="işļïḑê"/>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6" name="îŝ1îdé"/>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7" name="iṩlîḍe"/>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8" name="ïṣlíḋe"/>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9" name="ísļiďè"/>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0" name="íṡlïde"/>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1" name="iṩlide"/>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2" name="îs1ïde"/>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3" name="i$ľïḑe"/>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4" name="iŝļíḍè"/>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5" name="íṩḻîḋê"/>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6" name="íṡľiḑê"/>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7" name="iṥļiḓe"/>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8" name="iŝ1îḋé"/>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9" name="iṩḷiḓè"/>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8" name="îṥ1ïďé"/>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9" name="iSḷiḍé"/>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0" name="îşļíďê"/>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1" name="îš1íḍê"/>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2" name="íŝliḓê"/>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3" name="iṡļiḍe"/>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4" name="ï$ļïdé"/>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5" name="íšlíḓe"/>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6" name="ïṣļïḍê"/>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7" name="ís1íḍe"/>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8" name="íşlïḋe"/>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9" name="iŝļîḍé"/>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0" name="íṧḷídé"/>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1" name="îSḻiḋe"/>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2" name="í$ḻîḓè"/>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3" name="ïŝḷíḍe"/>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4" name="íṩļiḋe"/>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5" name="îṡlïḍé"/>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6" name="iS1îḓè"/>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7" name="íṡḷiḑê"/>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8" name="iṩ1íḓê"/>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9" name="ïşľïďé"/>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0" name="ïśḷïḍê"/>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1" name="ïṡḷíḑé"/>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2" name="iśḻíde"/>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3" name="í$ḻîdê"/>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114" name="iṩḷídé"/>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5" name="iślíḓè"/>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6" name="îṥ1ïḋe"/>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7" name="iṧḷídè"/>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8" name="ïṩḷíḍé"/>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19" name="ï$liḓê"/>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120" name="iṩlidè"/>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21" name="íṧļîḓé"/>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22" name="iṩḻîḑè"/>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23" name="ïṣľíḑé"/>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24" name="îşḻîḑè"/>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125" name="iṣḷiḓê"/>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26" name="işļídè"/>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601881"/>
            <a:ext cx="12192000" cy="2508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1" name="Slide Number Placeholder 5"/>
          <p:cNvSpPr>
            <a:spLocks noGrp="1"/>
          </p:cNvSpPr>
          <p:nvPr>
            <p:ph type="sldNum" sz="quarter" idx="12"/>
          </p:nvPr>
        </p:nvSpPr>
        <p:spPr>
          <a:xfrm>
            <a:off x="9140852" y="6330847"/>
            <a:ext cx="2743200" cy="365125"/>
          </a:xfrm>
        </p:spPr>
        <p:txBody>
          <a:bodyPr/>
          <a:lstStyle>
            <a:lvl1pPr>
              <a:defRPr sz="1465">
                <a:solidFill>
                  <a:schemeClr val="tx1">
                    <a:lumMod val="85000"/>
                    <a:lumOff val="15000"/>
                  </a:schemeClr>
                </a:solidFill>
                <a:latin typeface="+mj-ea"/>
                <a:ea typeface="+mj-ea"/>
              </a:defRPr>
            </a:lvl1pPr>
          </a:lstStyle>
          <a:p>
            <a:fld id="{ACBECEF1-1935-4692-9C86-5FD89D9EDF46}" type="slidenum">
              <a:rPr lang="zh-CN" altLang="en-US" smtClean="0"/>
            </a:fld>
            <a:endParaRPr lang="zh-CN" altLang="en-US"/>
          </a:p>
        </p:txBody>
      </p:sp>
      <p:grpSp>
        <p:nvGrpSpPr>
          <p:cNvPr id="31" name="组合 30"/>
          <p:cNvGrpSpPr/>
          <p:nvPr userDrawn="1"/>
        </p:nvGrpSpPr>
        <p:grpSpPr>
          <a:xfrm>
            <a:off x="276505" y="6221690"/>
            <a:ext cx="1670831" cy="543604"/>
            <a:chOff x="3302807" y="1034911"/>
            <a:chExt cx="2457878" cy="799669"/>
          </a:xfrm>
          <a:solidFill>
            <a:schemeClr val="accent1"/>
          </a:solidFill>
        </p:grpSpPr>
        <p:sp>
          <p:nvSpPr>
            <p:cNvPr id="32" name="íṡḷîḍê"/>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3" name="íŝḻiḍè"/>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4" name="îS1iďê"/>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5" name="i$ḷíḓe"/>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6" name="îş1íḍé"/>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7" name="išḻïde"/>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8" name="ís1ïḓè"/>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39" name="ïṩlïďê"/>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0" name="íSliḋê"/>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1" name="ísļîdè"/>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2" name="îSlíḋé"/>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3" name="íŝ1ïḓê"/>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4" name="ï$ľíḑè"/>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5" name="ïṧ1íḓè"/>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6" name="işļïḑê"/>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7" name="îŝ1îdé"/>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8" name="iṩlîḍe"/>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9" name="ïṣlíḋe"/>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0" name="ísļiďè"/>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1" name="íṡlïde"/>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2" name="iṩlide"/>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3" name="îs1ïde"/>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4" name="i$ľïḑe"/>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5" name="iŝļíḍè"/>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6" name="íṩḻîḋê"/>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7" name="íṡľiḑê"/>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8" name="iṥļiḓe"/>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9" name="iŝ1îḋé"/>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0" name="iṩḷiḓè"/>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1" name="îṥ1ïďé"/>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2" name="iSḷiḍé"/>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3" name="îşļíďê"/>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4" name="îš1íḍê"/>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5" name="íŝliḓê"/>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6" name="iṡļiḍe"/>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7" name="ï$ļïdé"/>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8" name="íšlíḓe"/>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9" name="ïṣļïḍê"/>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0" name="ís1íḍe"/>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1" name="íşlïḋe"/>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2" name="iŝļîḍé"/>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3" name="íṧḷídé"/>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4" name="îSḻiḋe"/>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5" name="í$ḻîḓè"/>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6" name="ïŝḷíḍe"/>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7" name="íṩļiḋe"/>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8" name="îṡlïḍé"/>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9" name="iS1îḓè"/>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0" name="íṡḷiḑê"/>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1" name="iṩ1íḓê"/>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2" name="ïşľïďé"/>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3" name="ïśḷïḍê"/>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4" name="ïṡḷíḑé"/>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5" name="iśḻíde"/>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6" name="í$ḻîdê"/>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87" name="iṩḷídé"/>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8" name="iślíḓè"/>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9" name="îṥ1ïḋe"/>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0" name="iṧḷídè"/>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1" name="ïṩḷíḍé"/>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2" name="ï$liḓê"/>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93" name="iṩlidè"/>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4" name="íṧļîḓé"/>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5" name="iṩḻîḑè"/>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6" name="ïṣľíḑé"/>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7" name="îşḻîḑè"/>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98" name="iṣḷiḓê"/>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9" name="işļídè"/>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238437" y="1752341"/>
            <a:ext cx="2771207" cy="18947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30" name="Slide Number Placeholder 5"/>
          <p:cNvSpPr>
            <a:spLocks noGrp="1"/>
          </p:cNvSpPr>
          <p:nvPr>
            <p:ph type="sldNum" sz="quarter" idx="12"/>
          </p:nvPr>
        </p:nvSpPr>
        <p:spPr>
          <a:xfrm>
            <a:off x="9130039" y="6330239"/>
            <a:ext cx="2743200" cy="365125"/>
          </a:xfrm>
        </p:spPr>
        <p:txBody>
          <a:bodyPr/>
          <a:lstStyle>
            <a:lvl1pPr>
              <a:defRPr sz="1465">
                <a:solidFill>
                  <a:schemeClr val="tx1">
                    <a:lumMod val="85000"/>
                    <a:lumOff val="15000"/>
                  </a:schemeClr>
                </a:solidFill>
                <a:latin typeface="+mj-ea"/>
                <a:ea typeface="+mj-ea"/>
              </a:defRPr>
            </a:lvl1pPr>
          </a:lstStyle>
          <a:p>
            <a:fld id="{ACBECEF1-1935-4692-9C86-5FD89D9EDF46}" type="slidenum">
              <a:rPr lang="zh-CN" altLang="en-US" smtClean="0"/>
            </a:fld>
            <a:endParaRPr lang="zh-CN" altLang="en-US"/>
          </a:p>
        </p:txBody>
      </p:sp>
      <p:sp>
        <p:nvSpPr>
          <p:cNvPr id="131" name="Picture Placeholder 7"/>
          <p:cNvSpPr>
            <a:spLocks noGrp="1"/>
          </p:cNvSpPr>
          <p:nvPr>
            <p:ph type="pic" sz="quarter" idx="19"/>
          </p:nvPr>
        </p:nvSpPr>
        <p:spPr>
          <a:xfrm>
            <a:off x="3231742" y="3738254"/>
            <a:ext cx="2771207" cy="18947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33" name="Picture Placeholder 7"/>
          <p:cNvSpPr>
            <a:spLocks noGrp="1"/>
          </p:cNvSpPr>
          <p:nvPr>
            <p:ph type="pic" sz="quarter" idx="20"/>
          </p:nvPr>
        </p:nvSpPr>
        <p:spPr>
          <a:xfrm>
            <a:off x="6225047" y="1752341"/>
            <a:ext cx="2771207" cy="18947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35" name="Picture Placeholder 7"/>
          <p:cNvSpPr>
            <a:spLocks noGrp="1"/>
          </p:cNvSpPr>
          <p:nvPr>
            <p:ph type="pic" sz="quarter" idx="21"/>
          </p:nvPr>
        </p:nvSpPr>
        <p:spPr>
          <a:xfrm>
            <a:off x="9218353" y="3738254"/>
            <a:ext cx="2771207" cy="18947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grpSp>
        <p:nvGrpSpPr>
          <p:cNvPr id="38" name="组合 37"/>
          <p:cNvGrpSpPr/>
          <p:nvPr userDrawn="1"/>
        </p:nvGrpSpPr>
        <p:grpSpPr>
          <a:xfrm>
            <a:off x="276505" y="6221690"/>
            <a:ext cx="1670831" cy="543604"/>
            <a:chOff x="3302807" y="1034911"/>
            <a:chExt cx="2457878" cy="799669"/>
          </a:xfrm>
          <a:solidFill>
            <a:schemeClr val="accent1"/>
          </a:solidFill>
        </p:grpSpPr>
        <p:sp>
          <p:nvSpPr>
            <p:cNvPr id="39" name="íṡḷîḍê"/>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0" name="íŝḻiḍè"/>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1" name="îS1iďê"/>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2" name="i$ḷíḓe"/>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3" name="îş1íḍé"/>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4" name="išḻïde"/>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5" name="ís1ïḓè"/>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6" name="ïṩlïďê"/>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7" name="íSliḋê"/>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8" name="ísļîdè"/>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49" name="îSlíḋé"/>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0" name="íŝ1ïḓê"/>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1" name="ï$ľíḑè"/>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2" name="ïṧ1íḓè"/>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3" name="işļïḑê"/>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4" name="îŝ1îdé"/>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5" name="iṩlîḍe"/>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6" name="ïṣlíḋe"/>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7" name="ísļiďè"/>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8" name="íṡlïde"/>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59" name="iṩlide"/>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0" name="îs1ïde"/>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1" name="i$ľïḑe"/>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2" name="iŝļíḍè"/>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3" name="íṩḻîḋê"/>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4" name="íṡľiḑê"/>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5" name="iṥļiḓe"/>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6" name="iŝ1îḋé"/>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7" name="iṩḷiḓè"/>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8" name="îṥ1ïďé"/>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69" name="iSḷiḍé"/>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0" name="îşļíďê"/>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2" name="îš1íḍê"/>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3" name="íŝliḓê"/>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4" name="iṡļiḍe"/>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5" name="ï$ļïdé"/>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6" name="íšlíḓe"/>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7" name="ïṣļïḍê"/>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8" name="ís1íḍe"/>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79" name="íşlïḋe"/>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0" name="iŝļîḍé"/>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1" name="íṧḷídé"/>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2" name="îSḻiḋe"/>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3" name="í$ḻîḓè"/>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4" name="ïŝḷíḍe"/>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5" name="íṩļiḋe"/>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6" name="îṡlïḍé"/>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7" name="iS1îḓè"/>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8" name="íṡḷiḑê"/>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89" name="iṩ1íḓê"/>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0" name="ïşľïďé"/>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1" name="ïśḷïḍê"/>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2" name="ïṡḷíḑé"/>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3" name="iśḻíde"/>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4" name="í$ḻîdê"/>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95" name="iṩḷídé"/>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6" name="iślíḓè"/>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7" name="îṥ1ïḋe"/>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8" name="iṧḷídè"/>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99" name="ïṩḷíḍé"/>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0" name="ï$liḓê"/>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101" name="iṩlidè"/>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2" name="íṧļîḓé"/>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3" name="iṩḻîḑè"/>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4" name="ïṣľíḑé"/>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5" name="îşḻîḑè"/>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accent1"/>
                </a:solidFill>
              </a:endParaRPr>
            </a:p>
          </p:txBody>
        </p:sp>
        <p:sp>
          <p:nvSpPr>
            <p:cNvPr id="106" name="iṣḷiḓê"/>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sp>
          <p:nvSpPr>
            <p:cNvPr id="107" name="işļídè"/>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accent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C698C12-413D-45C0-9AD9-C72A6D11CD6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fld>
            <a:endParaRPr lang="zh-CN" altLang="en-US"/>
          </a:p>
        </p:txBody>
      </p:sp>
      <p:sp>
        <p:nvSpPr>
          <p:cNvPr id="9" name="矩形 8"/>
          <p:cNvSpPr/>
          <p:nvPr userDrawn="1"/>
        </p:nvSpPr>
        <p:spPr>
          <a:xfrm>
            <a:off x="9279632" y="6397419"/>
            <a:ext cx="1033515" cy="296876"/>
          </a:xfrm>
          <a:prstGeom prst="rect">
            <a:avLst/>
          </a:prstGeom>
        </p:spPr>
        <p:txBody>
          <a:bodyPr wrap="square">
            <a:spAutoFit/>
          </a:bodyPr>
          <a:lstStyle/>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素材下载：</a:t>
            </a:r>
            <a:r>
              <a:rPr lang="en-US" altLang="zh-CN" sz="135" dirty="0">
                <a:solidFill>
                  <a:prstClr val="white"/>
                </a:solidFill>
                <a:latin typeface="Calibri" panose="020F0502020204030204"/>
                <a:ea typeface="宋体" panose="02010600030101010101" pitchFamily="2" charset="-122"/>
              </a:rPr>
              <a:t>www.1ppt.com/sucai/</a:t>
            </a:r>
            <a:endParaRPr lang="en-US" altLang="zh-CN" sz="135" dirty="0">
              <a:solidFill>
                <a:prstClr val="white"/>
              </a:solidFill>
              <a:latin typeface="Calibri" panose="020F0502020204030204"/>
              <a:ea typeface="宋体" panose="02010600030101010101" pitchFamily="2" charset="-122"/>
            </a:endParaRPr>
          </a:p>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图表下载：</a:t>
            </a:r>
            <a:r>
              <a:rPr lang="en-US" altLang="zh-CN" sz="135" dirty="0">
                <a:solidFill>
                  <a:prstClr val="white"/>
                </a:solidFill>
                <a:latin typeface="Calibri" panose="020F0502020204030204"/>
                <a:ea typeface="宋体" panose="02010600030101010101" pitchFamily="2" charset="-122"/>
              </a:rPr>
              <a:t>www.1ppt.com/tubiao/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优秀</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endParaRPr lang="en-US" altLang="zh-CN" sz="135" dirty="0">
              <a:solidFill>
                <a:prstClr val="white"/>
              </a:solidFill>
              <a:latin typeface="Calibri" panose="020F0502020204030204"/>
              <a:ea typeface="宋体" panose="02010600030101010101" pitchFamily="2" charset="-122"/>
            </a:endParaRPr>
          </a:p>
          <a:p>
            <a:pPr defTabSz="1219200"/>
            <a:r>
              <a:rPr lang="en-US" altLang="zh-CN" sz="135" dirty="0">
                <a:solidFill>
                  <a:prstClr val="white"/>
                </a:solidFill>
                <a:latin typeface="Calibri" panose="020F0502020204030204"/>
                <a:ea typeface="宋体" panose="02010600030101010101" pitchFamily="2" charset="-122"/>
              </a:rPr>
              <a:t>Word</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www.1ppt.com/word/              Excel</a:t>
            </a:r>
            <a:r>
              <a:rPr lang="zh-CN" altLang="en-US" sz="135" dirty="0">
                <a:solidFill>
                  <a:prstClr val="white"/>
                </a:solidFill>
                <a:latin typeface="Calibri" panose="020F0502020204030204"/>
                <a:ea typeface="宋体" panose="02010600030101010101" pitchFamily="2" charset="-122"/>
              </a:rPr>
              <a:t>教程：</a:t>
            </a:r>
            <a:r>
              <a:rPr lang="en-US" altLang="zh-CN" sz="135" dirty="0">
                <a:solidFill>
                  <a:prstClr val="white"/>
                </a:solidFill>
                <a:latin typeface="Calibri" panose="020F0502020204030204"/>
                <a:ea typeface="宋体" panose="02010600030101010101" pitchFamily="2" charset="-122"/>
              </a:rPr>
              <a:t>www.1ppt.com/excel/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资料下载：</a:t>
            </a:r>
            <a:r>
              <a:rPr lang="en-US" altLang="zh-CN" sz="135" dirty="0">
                <a:solidFill>
                  <a:prstClr val="white"/>
                </a:solidFill>
                <a:latin typeface="Calibri" panose="020F0502020204030204"/>
                <a:ea typeface="宋体" panose="02010600030101010101" pitchFamily="2" charset="-122"/>
              </a:rPr>
              <a:t>www.1ppt.com/ziliao/                PPT</a:t>
            </a:r>
            <a:r>
              <a:rPr lang="zh-CN" altLang="en-US" sz="135" dirty="0">
                <a:solidFill>
                  <a:prstClr val="white"/>
                </a:solidFill>
                <a:latin typeface="Calibri" panose="020F0502020204030204"/>
                <a:ea typeface="宋体" panose="02010600030101010101" pitchFamily="2" charset="-122"/>
              </a:rPr>
              <a:t>课件下载：</a:t>
            </a:r>
            <a:r>
              <a:rPr lang="en-US" altLang="zh-CN" sz="135" dirty="0">
                <a:solidFill>
                  <a:prstClr val="white"/>
                </a:solidFill>
                <a:latin typeface="Calibri" panose="020F0502020204030204"/>
                <a:ea typeface="宋体" panose="02010600030101010101" pitchFamily="2" charset="-122"/>
              </a:rPr>
              <a:t>www.1ppt.com/kejian/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范文下载：</a:t>
            </a:r>
            <a:r>
              <a:rPr lang="en-US" altLang="zh-CN" sz="135" dirty="0">
                <a:solidFill>
                  <a:prstClr val="white"/>
                </a:solidFill>
                <a:latin typeface="Calibri" panose="020F0502020204030204"/>
                <a:ea typeface="宋体" panose="02010600030101010101" pitchFamily="2" charset="-122"/>
              </a:rPr>
              <a:t>www.1ppt.com/fanwen/             </a:t>
            </a:r>
            <a:r>
              <a:rPr lang="zh-CN" altLang="en-US" sz="135" dirty="0">
                <a:solidFill>
                  <a:prstClr val="white"/>
                </a:solidFill>
                <a:latin typeface="Calibri" panose="020F0502020204030204"/>
                <a:ea typeface="宋体" panose="02010600030101010101" pitchFamily="2" charset="-122"/>
              </a:rPr>
              <a:t>试卷下载：</a:t>
            </a:r>
            <a:r>
              <a:rPr lang="en-US" altLang="zh-CN" sz="135" dirty="0">
                <a:solidFill>
                  <a:prstClr val="white"/>
                </a:solidFill>
                <a:latin typeface="Calibri" panose="020F0502020204030204"/>
                <a:ea typeface="宋体" panose="02010600030101010101" pitchFamily="2" charset="-122"/>
              </a:rPr>
              <a:t>www.1ppt.com/shiti/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教案下载：</a:t>
            </a:r>
            <a:r>
              <a:rPr lang="en-US" altLang="zh-CN" sz="135" dirty="0">
                <a:solidFill>
                  <a:prstClr val="white"/>
                </a:solidFill>
                <a:latin typeface="Calibri" panose="020F0502020204030204"/>
                <a:ea typeface="宋体" panose="02010600030101010101" pitchFamily="2" charset="-122"/>
              </a:rPr>
              <a:t>www.1ppt.com/jiaoan/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endParaRPr lang="en-US" altLang="zh-CN" sz="135" dirty="0">
              <a:solidFill>
                <a:prstClr val="white"/>
              </a:solidFill>
              <a:latin typeface="Calibri" panose="020F0502020204030204"/>
              <a:ea typeface="宋体" panose="02010600030101010101" pitchFamily="2" charset="-122"/>
            </a:endParaRPr>
          </a:p>
          <a:p>
            <a:pPr defTabSz="1219200"/>
            <a:r>
              <a:rPr lang="en-US" altLang="zh-CN" sz="135" dirty="0">
                <a:solidFill>
                  <a:prstClr val="white"/>
                </a:solidFill>
                <a:latin typeface="Calibri" panose="020F0502020204030204"/>
                <a:ea typeface="宋体" panose="02010600030101010101" pitchFamily="2" charset="-122"/>
              </a:rPr>
              <a:t> </a:t>
            </a:r>
            <a:endParaRPr lang="zh-CN" altLang="en-US" sz="135"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FEB1135-D26A-4F8E-9CC5-4D04C5CB626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A760BCF-A029-48C8-8958-0A70B38BB1D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960D1F93-42D3-4309-BA09-285A4B9DE9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BFF185-AD91-4D38-93DB-EA459E1C84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F3C242-7F95-44DB-80BE-49C4BD2CCD4F}"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6" Type="http://schemas.openxmlformats.org/officeDocument/2006/relationships/theme" Target="../theme/theme2.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0BF5D-1EA0-43A9-8B73-E8769F776C4E}" type="datetime1">
              <a:rPr lang="zh-CN" altLang="en-US" smtClean="0"/>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ECEF1-1935-4692-9C86-5FD89D9EDF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1.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0" Type="http://schemas.openxmlformats.org/officeDocument/2006/relationships/notesSlide" Target="../notesSlides/notesSlide10.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0" Type="http://schemas.openxmlformats.org/officeDocument/2006/relationships/notesSlide" Target="../notesSlides/notesSlide1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0" Type="http://schemas.openxmlformats.org/officeDocument/2006/relationships/notesSlide" Target="../notesSlides/notesSlide1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0" Type="http://schemas.openxmlformats.org/officeDocument/2006/relationships/notesSlide" Target="../notesSlides/notesSlide13.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media/image14.png"/><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image" Target="../media/image15.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18.png"/><Relationship Id="rId7" Type="http://schemas.openxmlformats.org/officeDocument/2006/relationships/tags" Target="../tags/tag132.xml"/><Relationship Id="rId6" Type="http://schemas.openxmlformats.org/officeDocument/2006/relationships/image" Target="../media/image17.png"/><Relationship Id="rId5" Type="http://schemas.openxmlformats.org/officeDocument/2006/relationships/tags" Target="../tags/tag131.xml"/><Relationship Id="rId4" Type="http://schemas.openxmlformats.org/officeDocument/2006/relationships/image" Target="../media/image16.png"/><Relationship Id="rId3" Type="http://schemas.openxmlformats.org/officeDocument/2006/relationships/tags" Target="../tags/tag130.xml"/><Relationship Id="rId22" Type="http://schemas.openxmlformats.org/officeDocument/2006/relationships/notesSlide" Target="../notesSlides/notesSlide15.xml"/><Relationship Id="rId21" Type="http://schemas.openxmlformats.org/officeDocument/2006/relationships/slideLayout" Target="../slideLayouts/slideLayout1.xml"/><Relationship Id="rId20" Type="http://schemas.openxmlformats.org/officeDocument/2006/relationships/image" Target="../media/image24.png"/><Relationship Id="rId2" Type="http://schemas.openxmlformats.org/officeDocument/2006/relationships/tags" Target="../tags/tag129.xml"/><Relationship Id="rId19" Type="http://schemas.openxmlformats.org/officeDocument/2006/relationships/tags" Target="../tags/tag138.xml"/><Relationship Id="rId18" Type="http://schemas.openxmlformats.org/officeDocument/2006/relationships/image" Target="../media/image23.png"/><Relationship Id="rId17" Type="http://schemas.openxmlformats.org/officeDocument/2006/relationships/tags" Target="../tags/tag137.xml"/><Relationship Id="rId16" Type="http://schemas.openxmlformats.org/officeDocument/2006/relationships/image" Target="../media/image22.png"/><Relationship Id="rId15" Type="http://schemas.openxmlformats.org/officeDocument/2006/relationships/tags" Target="../tags/tag136.xml"/><Relationship Id="rId14" Type="http://schemas.openxmlformats.org/officeDocument/2006/relationships/image" Target="../media/image21.png"/><Relationship Id="rId13" Type="http://schemas.openxmlformats.org/officeDocument/2006/relationships/tags" Target="../tags/tag135.xml"/><Relationship Id="rId12" Type="http://schemas.openxmlformats.org/officeDocument/2006/relationships/image" Target="../media/image20.png"/><Relationship Id="rId11" Type="http://schemas.openxmlformats.org/officeDocument/2006/relationships/tags" Target="../tags/tag134.xml"/><Relationship Id="rId10" Type="http://schemas.openxmlformats.org/officeDocument/2006/relationships/image" Target="../media/image19.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6" Type="http://schemas.openxmlformats.org/officeDocument/2006/relationships/notesSlide" Target="../notesSlides/notesSlide16.xml"/><Relationship Id="rId15" Type="http://schemas.openxmlformats.org/officeDocument/2006/relationships/slideLayout" Target="../slideLayouts/slideLayout1.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image" Target="../media/image26.png"/><Relationship Id="rId6" Type="http://schemas.openxmlformats.org/officeDocument/2006/relationships/tags" Target="../tags/tag155.xml"/><Relationship Id="rId5" Type="http://schemas.openxmlformats.org/officeDocument/2006/relationships/image" Target="../media/image25.png"/><Relationship Id="rId4" Type="http://schemas.openxmlformats.org/officeDocument/2006/relationships/tags" Target="../tags/tag154.xml"/><Relationship Id="rId39" Type="http://schemas.openxmlformats.org/officeDocument/2006/relationships/notesSlide" Target="../notesSlides/notesSlide17.xml"/><Relationship Id="rId38" Type="http://schemas.openxmlformats.org/officeDocument/2006/relationships/slideLayout" Target="../slideLayouts/slideLayout1.xml"/><Relationship Id="rId37" Type="http://schemas.openxmlformats.org/officeDocument/2006/relationships/image" Target="../media/image34.png"/><Relationship Id="rId36" Type="http://schemas.openxmlformats.org/officeDocument/2006/relationships/tags" Target="../tags/tag177.xml"/><Relationship Id="rId35" Type="http://schemas.openxmlformats.org/officeDocument/2006/relationships/image" Target="../media/image33.png"/><Relationship Id="rId34" Type="http://schemas.openxmlformats.org/officeDocument/2006/relationships/tags" Target="../tags/tag176.xml"/><Relationship Id="rId33" Type="http://schemas.openxmlformats.org/officeDocument/2006/relationships/tags" Target="../tags/tag175.xml"/><Relationship Id="rId32" Type="http://schemas.openxmlformats.org/officeDocument/2006/relationships/tags" Target="../tags/tag174.xml"/><Relationship Id="rId31" Type="http://schemas.openxmlformats.org/officeDocument/2006/relationships/tags" Target="../tags/tag173.xml"/><Relationship Id="rId30" Type="http://schemas.openxmlformats.org/officeDocument/2006/relationships/image" Target="../media/image32.png"/><Relationship Id="rId3" Type="http://schemas.openxmlformats.org/officeDocument/2006/relationships/tags" Target="../tags/tag153.xml"/><Relationship Id="rId29" Type="http://schemas.openxmlformats.org/officeDocument/2006/relationships/image" Target="../media/image31.png"/><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image" Target="../media/image30.emf"/><Relationship Id="rId21" Type="http://schemas.openxmlformats.org/officeDocument/2006/relationships/tags" Target="../tags/tag166.xml"/><Relationship Id="rId20" Type="http://schemas.openxmlformats.org/officeDocument/2006/relationships/image" Target="../media/image29.png"/><Relationship Id="rId2" Type="http://schemas.openxmlformats.org/officeDocument/2006/relationships/tags" Target="../tags/tag152.xml"/><Relationship Id="rId19" Type="http://schemas.openxmlformats.org/officeDocument/2006/relationships/tags" Target="../tags/tag165.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image" Target="../media/image28.png"/><Relationship Id="rId13" Type="http://schemas.openxmlformats.org/officeDocument/2006/relationships/tags" Target="../tags/tag160.xml"/><Relationship Id="rId12" Type="http://schemas.openxmlformats.org/officeDocument/2006/relationships/image" Target="../media/image27.png"/><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9" Type="http://schemas.openxmlformats.org/officeDocument/2006/relationships/notesSlide" Target="../notesSlides/notesSlide18.xml"/><Relationship Id="rId38" Type="http://schemas.openxmlformats.org/officeDocument/2006/relationships/slideLayout" Target="../slideLayouts/slideLayout1.xml"/><Relationship Id="rId37" Type="http://schemas.openxmlformats.org/officeDocument/2006/relationships/tags" Target="../tags/tag213.xml"/><Relationship Id="rId36" Type="http://schemas.openxmlformats.org/officeDocument/2006/relationships/tags" Target="../tags/tag212.xml"/><Relationship Id="rId35" Type="http://schemas.openxmlformats.org/officeDocument/2006/relationships/tags" Target="../tags/tag211.xml"/><Relationship Id="rId34" Type="http://schemas.openxmlformats.org/officeDocument/2006/relationships/tags" Target="../tags/tag210.xml"/><Relationship Id="rId33" Type="http://schemas.openxmlformats.org/officeDocument/2006/relationships/tags" Target="../tags/tag209.xml"/><Relationship Id="rId32" Type="http://schemas.openxmlformats.org/officeDocument/2006/relationships/tags" Target="../tags/tag208.xml"/><Relationship Id="rId31" Type="http://schemas.openxmlformats.org/officeDocument/2006/relationships/tags" Target="../tags/tag207.xml"/><Relationship Id="rId30" Type="http://schemas.openxmlformats.org/officeDocument/2006/relationships/tags" Target="../tags/tag206.xml"/><Relationship Id="rId3" Type="http://schemas.openxmlformats.org/officeDocument/2006/relationships/tags" Target="../tags/tag179.xml"/><Relationship Id="rId29" Type="http://schemas.openxmlformats.org/officeDocument/2006/relationships/tags" Target="../tags/tag205.xml"/><Relationship Id="rId28" Type="http://schemas.openxmlformats.org/officeDocument/2006/relationships/tags" Target="../tags/tag204.xml"/><Relationship Id="rId27" Type="http://schemas.openxmlformats.org/officeDocument/2006/relationships/tags" Target="../tags/tag203.xml"/><Relationship Id="rId26" Type="http://schemas.openxmlformats.org/officeDocument/2006/relationships/tags" Target="../tags/tag202.xml"/><Relationship Id="rId25" Type="http://schemas.openxmlformats.org/officeDocument/2006/relationships/tags" Target="../tags/tag201.xml"/><Relationship Id="rId24" Type="http://schemas.openxmlformats.org/officeDocument/2006/relationships/tags" Target="../tags/tag200.xml"/><Relationship Id="rId23" Type="http://schemas.openxmlformats.org/officeDocument/2006/relationships/tags" Target="../tags/tag199.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tags" Target="../tags/tag178.xml"/><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tags" Target="../tags/tag193.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1.xml"/><Relationship Id="rId4" Type="http://schemas.openxmlformats.org/officeDocument/2006/relationships/image" Target="../media/image6.pn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3.xml"/><Relationship Id="rId17" Type="http://schemas.openxmlformats.org/officeDocument/2006/relationships/slideLayout" Target="../slideLayouts/slideLayout1.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7" Type="http://schemas.openxmlformats.org/officeDocument/2006/relationships/notesSlide" Target="../notesSlides/notesSlide5.xml"/><Relationship Id="rId16" Type="http://schemas.openxmlformats.org/officeDocument/2006/relationships/slideLayout" Target="../slideLayouts/slideLayout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6" Type="http://schemas.openxmlformats.org/officeDocument/2006/relationships/notesSlide" Target="../notesSlides/notesSlide6.xml"/><Relationship Id="rId45" Type="http://schemas.openxmlformats.org/officeDocument/2006/relationships/slideLayout" Target="../slideLayouts/slideLayout1.xml"/><Relationship Id="rId44" Type="http://schemas.openxmlformats.org/officeDocument/2006/relationships/tags" Target="../tags/tag73.xml"/><Relationship Id="rId43" Type="http://schemas.openxmlformats.org/officeDocument/2006/relationships/tags" Target="../tags/tag72.xml"/><Relationship Id="rId42" Type="http://schemas.openxmlformats.org/officeDocument/2006/relationships/tags" Target="../tags/tag71.xml"/><Relationship Id="rId41" Type="http://schemas.openxmlformats.org/officeDocument/2006/relationships/tags" Target="../tags/tag70.xml"/><Relationship Id="rId40" Type="http://schemas.openxmlformats.org/officeDocument/2006/relationships/tags" Target="../tags/tag69.xml"/><Relationship Id="rId4" Type="http://schemas.openxmlformats.org/officeDocument/2006/relationships/tags" Target="../tags/tag33.xml"/><Relationship Id="rId39" Type="http://schemas.openxmlformats.org/officeDocument/2006/relationships/tags" Target="../tags/tag68.xml"/><Relationship Id="rId38" Type="http://schemas.openxmlformats.org/officeDocument/2006/relationships/tags" Target="../tags/tag67.xml"/><Relationship Id="rId37" Type="http://schemas.openxmlformats.org/officeDocument/2006/relationships/tags" Target="../tags/tag66.xml"/><Relationship Id="rId36" Type="http://schemas.openxmlformats.org/officeDocument/2006/relationships/tags" Target="../tags/tag65.xml"/><Relationship Id="rId35" Type="http://schemas.openxmlformats.org/officeDocument/2006/relationships/tags" Target="../tags/tag64.xml"/><Relationship Id="rId34" Type="http://schemas.openxmlformats.org/officeDocument/2006/relationships/tags" Target="../tags/tag63.xml"/><Relationship Id="rId33" Type="http://schemas.openxmlformats.org/officeDocument/2006/relationships/tags" Target="../tags/tag62.xml"/><Relationship Id="rId32" Type="http://schemas.openxmlformats.org/officeDocument/2006/relationships/tags" Target="../tags/tag61.xml"/><Relationship Id="rId31" Type="http://schemas.openxmlformats.org/officeDocument/2006/relationships/tags" Target="../tags/tag60.xml"/><Relationship Id="rId30" Type="http://schemas.openxmlformats.org/officeDocument/2006/relationships/tags" Target="../tags/tag59.xml"/><Relationship Id="rId3" Type="http://schemas.openxmlformats.org/officeDocument/2006/relationships/tags" Target="../tags/tag32.xml"/><Relationship Id="rId29" Type="http://schemas.openxmlformats.org/officeDocument/2006/relationships/tags" Target="../tags/tag58.xml"/><Relationship Id="rId28" Type="http://schemas.openxmlformats.org/officeDocument/2006/relationships/tags" Target="../tags/tag57.xml"/><Relationship Id="rId27" Type="http://schemas.openxmlformats.org/officeDocument/2006/relationships/tags" Target="../tags/tag56.xml"/><Relationship Id="rId26" Type="http://schemas.openxmlformats.org/officeDocument/2006/relationships/tags" Target="../tags/tag55.xml"/><Relationship Id="rId25" Type="http://schemas.openxmlformats.org/officeDocument/2006/relationships/tags" Target="../tags/tag54.xml"/><Relationship Id="rId24" Type="http://schemas.openxmlformats.org/officeDocument/2006/relationships/tags" Target="../tags/tag53.xml"/><Relationship Id="rId23" Type="http://schemas.openxmlformats.org/officeDocument/2006/relationships/tags" Target="../tags/tag52.xml"/><Relationship Id="rId22" Type="http://schemas.openxmlformats.org/officeDocument/2006/relationships/tags" Target="../tags/tag51.xml"/><Relationship Id="rId21" Type="http://schemas.openxmlformats.org/officeDocument/2006/relationships/tags" Target="../tags/tag50.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2" Type="http://schemas.openxmlformats.org/officeDocument/2006/relationships/notesSlide" Target="../notesSlides/notesSlide8.xml"/><Relationship Id="rId21" Type="http://schemas.openxmlformats.org/officeDocument/2006/relationships/slideLayout" Target="../slideLayouts/slideLayout1.xml"/><Relationship Id="rId20" Type="http://schemas.openxmlformats.org/officeDocument/2006/relationships/tags" Target="../tags/tag95.xml"/><Relationship Id="rId2" Type="http://schemas.openxmlformats.org/officeDocument/2006/relationships/tags" Target="../tags/tag77.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直角三角形 93"/>
          <p:cNvSpPr/>
          <p:nvPr/>
        </p:nvSpPr>
        <p:spPr>
          <a:xfrm rot="5400000">
            <a:off x="-37680" y="0"/>
            <a:ext cx="3668184" cy="3668184"/>
          </a:xfrm>
          <a:prstGeom prst="rtTriangle">
            <a:avLst/>
          </a:prstGeom>
          <a:solidFill>
            <a:srgbClr val="005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92" name="图片 91" descr="C:\Users\25369\Pictures\Saved Pictures\OIP.jpgOIP"/>
          <p:cNvPicPr>
            <a:picLocks noChangeAspect="1"/>
          </p:cNvPicPr>
          <p:nvPr/>
        </p:nvPicPr>
        <p:blipFill rotWithShape="1">
          <a:blip r:embed="rId1"/>
          <a:srcRect/>
          <a:stretch>
            <a:fillRect/>
          </a:stretch>
        </p:blipFill>
        <p:spPr>
          <a:xfrm>
            <a:off x="215900" y="786130"/>
            <a:ext cx="11817350" cy="5199380"/>
          </a:xfrm>
          <a:prstGeom prst="rect">
            <a:avLst/>
          </a:prstGeom>
        </p:spPr>
      </p:pic>
      <p:sp>
        <p:nvSpPr>
          <p:cNvPr id="95" name="直角三角形 94"/>
          <p:cNvSpPr/>
          <p:nvPr/>
        </p:nvSpPr>
        <p:spPr>
          <a:xfrm rot="16200000">
            <a:off x="8578746" y="3226596"/>
            <a:ext cx="3668184" cy="3668184"/>
          </a:xfrm>
          <a:prstGeom prst="rtTriangle">
            <a:avLst/>
          </a:prstGeom>
          <a:solidFill>
            <a:srgbClr val="005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矩形 92"/>
          <p:cNvSpPr/>
          <p:nvPr/>
        </p:nvSpPr>
        <p:spPr>
          <a:xfrm>
            <a:off x="223200" y="792000"/>
            <a:ext cx="11817600" cy="5272519"/>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Calibri Light" panose="020F0302020204030204"/>
              <a:ea typeface="微软雅黑 Light" panose="020B0502040204020203" charset="-122"/>
            </a:endParaRPr>
          </a:p>
        </p:txBody>
      </p:sp>
      <p:grpSp>
        <p:nvGrpSpPr>
          <p:cNvPr id="15" name="组合 14"/>
          <p:cNvGrpSpPr/>
          <p:nvPr/>
        </p:nvGrpSpPr>
        <p:grpSpPr>
          <a:xfrm>
            <a:off x="10486" y="2014212"/>
            <a:ext cx="12339781" cy="4748625"/>
            <a:chOff x="20935" y="2183193"/>
            <a:chExt cx="12339781" cy="4748625"/>
          </a:xfrm>
        </p:grpSpPr>
        <p:sp>
          <p:nvSpPr>
            <p:cNvPr id="269" name="文本框 268"/>
            <p:cNvSpPr txBox="1"/>
            <p:nvPr userDrawn="1"/>
          </p:nvSpPr>
          <p:spPr>
            <a:xfrm>
              <a:off x="5506559" y="2183193"/>
              <a:ext cx="1830080" cy="306705"/>
            </a:xfrm>
            <a:prstGeom prst="rect">
              <a:avLst/>
            </a:prstGeom>
            <a:noFill/>
          </p:spPr>
          <p:txBody>
            <a:bodyPr wrap="square" rtlCol="0">
              <a:spAutoFit/>
            </a:bodyPr>
            <a:lstStyle/>
            <a:p>
              <a:pPr algn="ctr"/>
              <a:endParaRPr lang="zh-CN" altLang="en-US" sz="1400" b="1" dirty="0">
                <a:solidFill>
                  <a:srgbClr val="002973"/>
                </a:solidFill>
              </a:endParaRPr>
            </a:p>
          </p:txBody>
        </p:sp>
        <p:grpSp>
          <p:nvGrpSpPr>
            <p:cNvPr id="396" name="组合 395"/>
            <p:cNvGrpSpPr/>
            <p:nvPr/>
          </p:nvGrpSpPr>
          <p:grpSpPr>
            <a:xfrm>
              <a:off x="4076713" y="6630193"/>
              <a:ext cx="4000533" cy="301625"/>
              <a:chOff x="5116301" y="6488982"/>
              <a:chExt cx="1949553" cy="301625"/>
            </a:xfrm>
          </p:grpSpPr>
          <p:sp>
            <p:nvSpPr>
              <p:cNvPr id="397" name="文本框 396"/>
              <p:cNvSpPr txBox="1"/>
              <p:nvPr userDrawn="1"/>
            </p:nvSpPr>
            <p:spPr>
              <a:xfrm>
                <a:off x="5250137" y="6488982"/>
                <a:ext cx="1747170" cy="301625"/>
              </a:xfrm>
              <a:prstGeom prst="rect">
                <a:avLst/>
              </a:prstGeom>
              <a:noFill/>
            </p:spPr>
            <p:txBody>
              <a:bodyPr wrap="square" rtlCol="0">
                <a:spAutoFit/>
              </a:bodyPr>
              <a:lstStyle/>
              <a:p>
                <a:pPr algn="ctr">
                  <a:lnSpc>
                    <a:spcPct val="114000"/>
                  </a:lnSpc>
                </a:pPr>
                <a:r>
                  <a:rPr lang="zh-CN" altLang="en-US" sz="1200" spc="300" dirty="0">
                    <a:latin typeface="+mj-ea"/>
                    <a:ea typeface="+mj-ea"/>
                  </a:rPr>
                  <a:t>勤勉务实</a:t>
                </a:r>
                <a:r>
                  <a:rPr lang="en-US" altLang="zh-CN" sz="1200" spc="300" dirty="0">
                    <a:latin typeface="+mj-ea"/>
                    <a:ea typeface="+mj-ea"/>
                  </a:rPr>
                  <a:t> </a:t>
                </a:r>
                <a:r>
                  <a:rPr lang="zh-CN" altLang="en-US" sz="1200" spc="300" dirty="0">
                    <a:latin typeface="+mj-ea"/>
                    <a:ea typeface="+mj-ea"/>
                  </a:rPr>
                  <a:t>甘于奉献</a:t>
                </a:r>
                <a:r>
                  <a:rPr lang="en-US" altLang="zh-CN" sz="1200" spc="300" dirty="0">
                    <a:latin typeface="+mj-ea"/>
                    <a:ea typeface="+mj-ea"/>
                  </a:rPr>
                  <a:t> </a:t>
                </a:r>
                <a:r>
                  <a:rPr lang="zh-CN" altLang="en-US" sz="1200" spc="300" dirty="0">
                    <a:latin typeface="+mj-ea"/>
                    <a:ea typeface="+mj-ea"/>
                  </a:rPr>
                  <a:t>刚健自强</a:t>
                </a:r>
                <a:r>
                  <a:rPr lang="en-US" altLang="zh-CN" sz="1200" spc="300" dirty="0">
                    <a:latin typeface="+mj-ea"/>
                    <a:ea typeface="+mj-ea"/>
                  </a:rPr>
                  <a:t> </a:t>
                </a:r>
                <a:r>
                  <a:rPr lang="zh-CN" altLang="en-US" sz="1200" spc="300" dirty="0">
                    <a:latin typeface="+mj-ea"/>
                    <a:ea typeface="+mj-ea"/>
                  </a:rPr>
                  <a:t>敢为人先</a:t>
                </a:r>
                <a:endParaRPr lang="zh-CN" altLang="en-US" sz="1200" spc="300" dirty="0">
                  <a:latin typeface="+mj-ea"/>
                  <a:ea typeface="+mj-ea"/>
                </a:endParaRPr>
              </a:p>
            </p:txBody>
          </p:sp>
          <p:grpSp>
            <p:nvGrpSpPr>
              <p:cNvPr id="398" name="组合 397"/>
              <p:cNvGrpSpPr/>
              <p:nvPr userDrawn="1"/>
            </p:nvGrpSpPr>
            <p:grpSpPr>
              <a:xfrm>
                <a:off x="5116301" y="6626730"/>
                <a:ext cx="1949553" cy="19569"/>
                <a:chOff x="5093939" y="6626730"/>
                <a:chExt cx="1949553" cy="19569"/>
              </a:xfrm>
            </p:grpSpPr>
            <p:cxnSp>
              <p:nvCxnSpPr>
                <p:cNvPr id="399" name="直接连接符 398"/>
                <p:cNvCxnSpPr/>
                <p:nvPr userDrawn="1"/>
              </p:nvCxnSpPr>
              <p:spPr>
                <a:xfrm>
                  <a:off x="5093939" y="6626730"/>
                  <a:ext cx="1563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userDrawn="1"/>
              </p:nvCxnSpPr>
              <p:spPr>
                <a:xfrm>
                  <a:off x="6915770" y="6646299"/>
                  <a:ext cx="12772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401" name="组合 400"/>
            <p:cNvGrpSpPr/>
            <p:nvPr/>
          </p:nvGrpSpPr>
          <p:grpSpPr>
            <a:xfrm>
              <a:off x="20935" y="2631363"/>
              <a:ext cx="12339781" cy="2969924"/>
              <a:chOff x="20935" y="2621838"/>
              <a:chExt cx="12339781" cy="2969924"/>
            </a:xfrm>
          </p:grpSpPr>
          <p:sp>
            <p:nvSpPr>
              <p:cNvPr id="402" name="文本框 4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935" y="2621838"/>
                <a:ext cx="12339781" cy="21958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685800" fontAlgn="base">
                  <a:lnSpc>
                    <a:spcPct val="114000"/>
                  </a:lnSpc>
                  <a:spcBef>
                    <a:spcPct val="0"/>
                  </a:spcBef>
                  <a:spcAft>
                    <a:spcPct val="0"/>
                  </a:spcAft>
                  <a:tabLst>
                    <a:tab pos="2865755" algn="l"/>
                  </a:tabLst>
                </a:pPr>
                <a:r>
                  <a:rPr lang="zh-CN" altLang="en-US" sz="6000" b="1" dirty="0">
                    <a:solidFill>
                      <a:srgbClr val="0054A5"/>
                    </a:solidFill>
                    <a:latin typeface="黑体" panose="02010609060101010101" pitchFamily="49" charset="-122"/>
                    <a:ea typeface="黑体" panose="02010609060101010101" pitchFamily="49" charset="-122"/>
                    <a:sym typeface="Calibri" panose="020F0502020204030204" charset="0"/>
                  </a:rPr>
                  <a:t>模型验证软件的归纳推理</a:t>
                </a:r>
                <a:endParaRPr lang="zh-CN" altLang="en-US" sz="6000" b="1" dirty="0">
                  <a:solidFill>
                    <a:srgbClr val="0054A5"/>
                  </a:solidFill>
                  <a:latin typeface="黑体" panose="02010609060101010101" pitchFamily="49" charset="-122"/>
                  <a:ea typeface="黑体" panose="02010609060101010101" pitchFamily="49" charset="-122"/>
                  <a:sym typeface="Calibri" panose="020F0502020204030204" charset="0"/>
                </a:endParaRPr>
              </a:p>
              <a:p>
                <a:pPr algn="ctr" defTabSz="685800" fontAlgn="base">
                  <a:lnSpc>
                    <a:spcPct val="114000"/>
                  </a:lnSpc>
                  <a:spcBef>
                    <a:spcPct val="0"/>
                  </a:spcBef>
                  <a:spcAft>
                    <a:spcPct val="0"/>
                  </a:spcAft>
                  <a:tabLst>
                    <a:tab pos="2865755" algn="l"/>
                  </a:tabLst>
                </a:pPr>
                <a:r>
                  <a:rPr lang="zh-CN" altLang="en-US" sz="6000" b="1" dirty="0">
                    <a:solidFill>
                      <a:srgbClr val="0054A5"/>
                    </a:solidFill>
                    <a:latin typeface="黑体" panose="02010609060101010101" pitchFamily="49" charset="-122"/>
                    <a:ea typeface="黑体" panose="02010609060101010101" pitchFamily="49" charset="-122"/>
                    <a:sym typeface="Calibri" panose="020F0502020204030204" charset="0"/>
                  </a:rPr>
                  <a:t>算法的设计与实现</a:t>
                </a:r>
                <a:endParaRPr lang="zh-CN" altLang="en-US" sz="6000" b="1" dirty="0">
                  <a:solidFill>
                    <a:srgbClr val="0054A5"/>
                  </a:solidFill>
                  <a:latin typeface="黑体" panose="02010609060101010101" pitchFamily="49" charset="-122"/>
                  <a:ea typeface="黑体" panose="02010609060101010101" pitchFamily="49" charset="-122"/>
                  <a:sym typeface="Calibri" panose="020F0502020204030204" charset="0"/>
                </a:endParaRPr>
              </a:p>
            </p:txBody>
          </p:sp>
          <p:grpSp>
            <p:nvGrpSpPr>
              <p:cNvPr id="403" name="组合 402"/>
              <p:cNvGrpSpPr/>
              <p:nvPr/>
            </p:nvGrpSpPr>
            <p:grpSpPr>
              <a:xfrm>
                <a:off x="3045930" y="5123693"/>
                <a:ext cx="2609084" cy="468069"/>
                <a:chOff x="3585823" y="4986086"/>
                <a:chExt cx="2609084" cy="468069"/>
              </a:xfrm>
            </p:grpSpPr>
            <p:sp>
              <p:nvSpPr>
                <p:cNvPr id="411" name="椭圆 410"/>
                <p:cNvSpPr/>
                <p:nvPr/>
              </p:nvSpPr>
              <p:spPr>
                <a:xfrm>
                  <a:off x="3585823" y="4986086"/>
                  <a:ext cx="468069" cy="468069"/>
                </a:xfrm>
                <a:prstGeom prst="ellipse">
                  <a:avLst/>
                </a:prstGeom>
                <a:solidFill>
                  <a:srgbClr val="002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endParaRPr lang="zh-CN" altLang="en-US">
                    <a:solidFill>
                      <a:srgbClr val="212834"/>
                    </a:solidFill>
                    <a:latin typeface="微软雅黑" panose="020B0503020204020204" charset="-122"/>
                    <a:ea typeface="微软雅黑" panose="020B0503020204020204" charset="-122"/>
                  </a:endParaRPr>
                </a:p>
              </p:txBody>
            </p:sp>
            <p:sp>
              <p:nvSpPr>
                <p:cNvPr id="412" name="文本框 4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100100" y="5024282"/>
                  <a:ext cx="2094807" cy="39878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685800" fontAlgn="base">
                    <a:spcBef>
                      <a:spcPct val="0"/>
                    </a:spcBef>
                    <a:spcAft>
                      <a:spcPct val="0"/>
                    </a:spcAft>
                    <a:tabLst>
                      <a:tab pos="2865755" algn="l"/>
                    </a:tabLst>
                  </a:pP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汇报人：李奕</a:t>
                  </a: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星</a:t>
                  </a:r>
                  <a:endPar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endParaRPr>
                </a:p>
              </p:txBody>
            </p:sp>
            <p:grpSp>
              <p:nvGrpSpPr>
                <p:cNvPr id="413" name="Group 66"/>
                <p:cNvGrpSpPr>
                  <a:grpSpLocks noChangeAspect="1"/>
                </p:cNvGrpSpPr>
                <p:nvPr/>
              </p:nvGrpSpPr>
              <p:grpSpPr bwMode="auto">
                <a:xfrm>
                  <a:off x="3692871" y="5082537"/>
                  <a:ext cx="256116" cy="277284"/>
                  <a:chOff x="2111" y="2322"/>
                  <a:chExt cx="121" cy="131"/>
                </a:xfrm>
                <a:solidFill>
                  <a:schemeClr val="bg1"/>
                </a:solidFill>
              </p:grpSpPr>
              <p:sp>
                <p:nvSpPr>
                  <p:cNvPr id="414" name="Freeform 67"/>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ln>
                </p:spPr>
                <p:txBody>
                  <a:bodyPr vert="horz" wrap="square" lIns="121920" tIns="60960" rIns="121920" bIns="60960" numCol="1" anchor="t" anchorCtr="0" compatLnSpc="1"/>
                  <a:lstStyle/>
                  <a:p>
                    <a:pPr defTabSz="914400"/>
                    <a:endParaRPr lang="zh-CN" altLang="en-US">
                      <a:solidFill>
                        <a:srgbClr val="212834"/>
                      </a:solidFill>
                      <a:latin typeface="微软雅黑" panose="020B0503020204020204" charset="-122"/>
                      <a:ea typeface="微软雅黑" panose="020B0503020204020204" charset="-122"/>
                    </a:endParaRPr>
                  </a:p>
                </p:txBody>
              </p:sp>
              <p:sp>
                <p:nvSpPr>
                  <p:cNvPr id="415"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ln>
                </p:spPr>
                <p:txBody>
                  <a:bodyPr vert="horz" wrap="square" lIns="121920" tIns="60960" rIns="121920" bIns="60960" numCol="1" anchor="t" anchorCtr="0" compatLnSpc="1"/>
                  <a:lstStyle/>
                  <a:p>
                    <a:pPr defTabSz="914400"/>
                    <a:endParaRPr lang="zh-CN" altLang="en-US">
                      <a:solidFill>
                        <a:srgbClr val="212834"/>
                      </a:solidFill>
                      <a:latin typeface="微软雅黑" panose="020B0503020204020204" charset="-122"/>
                      <a:ea typeface="微软雅黑" panose="020B0503020204020204" charset="-122"/>
                    </a:endParaRPr>
                  </a:p>
                </p:txBody>
              </p:sp>
              <p:sp>
                <p:nvSpPr>
                  <p:cNvPr id="416"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ln>
                </p:spPr>
                <p:txBody>
                  <a:bodyPr vert="horz" wrap="square" lIns="121920" tIns="60960" rIns="121920" bIns="60960" numCol="1" anchor="t" anchorCtr="0" compatLnSpc="1"/>
                  <a:lstStyle/>
                  <a:p>
                    <a:pPr defTabSz="914400"/>
                    <a:endParaRPr lang="zh-CN" altLang="en-US">
                      <a:solidFill>
                        <a:srgbClr val="212834"/>
                      </a:solidFill>
                      <a:latin typeface="微软雅黑" panose="020B0503020204020204" charset="-122"/>
                      <a:ea typeface="微软雅黑" panose="020B0503020204020204" charset="-122"/>
                    </a:endParaRPr>
                  </a:p>
                </p:txBody>
              </p:sp>
            </p:grpSp>
          </p:grpSp>
          <p:grpSp>
            <p:nvGrpSpPr>
              <p:cNvPr id="405" name="组合 404"/>
              <p:cNvGrpSpPr/>
              <p:nvPr/>
            </p:nvGrpSpPr>
            <p:grpSpPr>
              <a:xfrm>
                <a:off x="6292585" y="5093660"/>
                <a:ext cx="3265827" cy="468069"/>
                <a:chOff x="6414831" y="5035338"/>
                <a:chExt cx="3265827" cy="468069"/>
              </a:xfrm>
            </p:grpSpPr>
            <p:sp>
              <p:nvSpPr>
                <p:cNvPr id="408" name="文本框 40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918125" y="5097257"/>
                  <a:ext cx="2762533" cy="39878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685800" fontAlgn="base">
                    <a:spcBef>
                      <a:spcPct val="0"/>
                    </a:spcBef>
                    <a:spcAft>
                      <a:spcPct val="0"/>
                    </a:spcAft>
                    <a:tabLst>
                      <a:tab pos="2865755" algn="l"/>
                    </a:tabLst>
                  </a:pP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指导老师：</a:t>
                  </a: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刘杰</a:t>
                  </a:r>
                  <a:endPar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endParaRPr>
                </a:p>
              </p:txBody>
            </p:sp>
            <p:sp>
              <p:nvSpPr>
                <p:cNvPr id="409" name="椭圆 408"/>
                <p:cNvSpPr/>
                <p:nvPr/>
              </p:nvSpPr>
              <p:spPr>
                <a:xfrm>
                  <a:off x="6414831" y="5035338"/>
                  <a:ext cx="468069" cy="468069"/>
                </a:xfrm>
                <a:prstGeom prst="ellipse">
                  <a:avLst/>
                </a:prstGeom>
                <a:solidFill>
                  <a:srgbClr val="002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endParaRPr lang="zh-CN" altLang="en-US">
                    <a:solidFill>
                      <a:srgbClr val="212834"/>
                    </a:solidFill>
                    <a:latin typeface="微软雅黑" panose="020B0503020204020204" charset="-122"/>
                    <a:ea typeface="微软雅黑" panose="020B0503020204020204" charset="-122"/>
                  </a:endParaRPr>
                </a:p>
              </p:txBody>
            </p:sp>
            <p:sp>
              <p:nvSpPr>
                <p:cNvPr id="410" name="Freeform 90"/>
                <p:cNvSpPr>
                  <a:spLocks noEditPoints="1"/>
                </p:cNvSpPr>
                <p:nvPr/>
              </p:nvSpPr>
              <p:spPr bwMode="auto">
                <a:xfrm>
                  <a:off x="6471303" y="5090126"/>
                  <a:ext cx="359799" cy="335057"/>
                </a:xfrm>
                <a:custGeom>
                  <a:avLst/>
                  <a:gdLst>
                    <a:gd name="T0" fmla="*/ 79 w 159"/>
                    <a:gd name="T1" fmla="*/ 66 h 169"/>
                    <a:gd name="T2" fmla="*/ 112 w 159"/>
                    <a:gd name="T3" fmla="*/ 33 h 169"/>
                    <a:gd name="T4" fmla="*/ 79 w 159"/>
                    <a:gd name="T5" fmla="*/ 0 h 169"/>
                    <a:gd name="T6" fmla="*/ 46 w 159"/>
                    <a:gd name="T7" fmla="*/ 33 h 169"/>
                    <a:gd name="T8" fmla="*/ 79 w 159"/>
                    <a:gd name="T9" fmla="*/ 66 h 169"/>
                    <a:gd name="T10" fmla="*/ 156 w 159"/>
                    <a:gd name="T11" fmla="*/ 117 h 169"/>
                    <a:gd name="T12" fmla="*/ 134 w 159"/>
                    <a:gd name="T13" fmla="*/ 86 h 169"/>
                    <a:gd name="T14" fmla="*/ 125 w 159"/>
                    <a:gd name="T15" fmla="*/ 119 h 169"/>
                    <a:gd name="T16" fmla="*/ 128 w 159"/>
                    <a:gd name="T17" fmla="*/ 122 h 169"/>
                    <a:gd name="T18" fmla="*/ 111 w 159"/>
                    <a:gd name="T19" fmla="*/ 130 h 169"/>
                    <a:gd name="T20" fmla="*/ 106 w 159"/>
                    <a:gd name="T21" fmla="*/ 148 h 169"/>
                    <a:gd name="T22" fmla="*/ 124 w 159"/>
                    <a:gd name="T23" fmla="*/ 153 h 169"/>
                    <a:gd name="T24" fmla="*/ 150 w 159"/>
                    <a:gd name="T25" fmla="*/ 141 h 169"/>
                    <a:gd name="T26" fmla="*/ 156 w 159"/>
                    <a:gd name="T27" fmla="*/ 117 h 169"/>
                    <a:gd name="T28" fmla="*/ 99 w 159"/>
                    <a:gd name="T29" fmla="*/ 153 h 169"/>
                    <a:gd name="T30" fmla="*/ 80 w 159"/>
                    <a:gd name="T31" fmla="*/ 162 h 169"/>
                    <a:gd name="T32" fmla="*/ 84 w 159"/>
                    <a:gd name="T33" fmla="*/ 103 h 169"/>
                    <a:gd name="T34" fmla="*/ 93 w 159"/>
                    <a:gd name="T35" fmla="*/ 98 h 169"/>
                    <a:gd name="T36" fmla="*/ 104 w 159"/>
                    <a:gd name="T37" fmla="*/ 95 h 169"/>
                    <a:gd name="T38" fmla="*/ 114 w 159"/>
                    <a:gd name="T39" fmla="*/ 91 h 169"/>
                    <a:gd name="T40" fmla="*/ 131 w 159"/>
                    <a:gd name="T41" fmla="*/ 81 h 169"/>
                    <a:gd name="T42" fmla="*/ 126 w 159"/>
                    <a:gd name="T43" fmla="*/ 75 h 169"/>
                    <a:gd name="T44" fmla="*/ 124 w 159"/>
                    <a:gd name="T45" fmla="*/ 74 h 169"/>
                    <a:gd name="T46" fmla="*/ 112 w 159"/>
                    <a:gd name="T47" fmla="*/ 70 h 169"/>
                    <a:gd name="T48" fmla="*/ 100 w 159"/>
                    <a:gd name="T49" fmla="*/ 70 h 169"/>
                    <a:gd name="T50" fmla="*/ 79 w 159"/>
                    <a:gd name="T51" fmla="*/ 86 h 169"/>
                    <a:gd name="T52" fmla="*/ 59 w 159"/>
                    <a:gd name="T53" fmla="*/ 70 h 169"/>
                    <a:gd name="T54" fmla="*/ 47 w 159"/>
                    <a:gd name="T55" fmla="*/ 70 h 169"/>
                    <a:gd name="T56" fmla="*/ 34 w 159"/>
                    <a:gd name="T57" fmla="*/ 74 h 169"/>
                    <a:gd name="T58" fmla="*/ 33 w 159"/>
                    <a:gd name="T59" fmla="*/ 75 h 169"/>
                    <a:gd name="T60" fmla="*/ 28 w 159"/>
                    <a:gd name="T61" fmla="*/ 81 h 169"/>
                    <a:gd name="T62" fmla="*/ 45 w 159"/>
                    <a:gd name="T63" fmla="*/ 91 h 169"/>
                    <a:gd name="T64" fmla="*/ 55 w 159"/>
                    <a:gd name="T65" fmla="*/ 95 h 169"/>
                    <a:gd name="T66" fmla="*/ 65 w 159"/>
                    <a:gd name="T67" fmla="*/ 98 h 169"/>
                    <a:gd name="T68" fmla="*/ 75 w 159"/>
                    <a:gd name="T69" fmla="*/ 103 h 169"/>
                    <a:gd name="T70" fmla="*/ 78 w 159"/>
                    <a:gd name="T71" fmla="*/ 162 h 169"/>
                    <a:gd name="T72" fmla="*/ 59 w 159"/>
                    <a:gd name="T73" fmla="*/ 152 h 169"/>
                    <a:gd name="T74" fmla="*/ 43 w 159"/>
                    <a:gd name="T75" fmla="*/ 162 h 169"/>
                    <a:gd name="T76" fmla="*/ 79 w 159"/>
                    <a:gd name="T77" fmla="*/ 169 h 169"/>
                    <a:gd name="T78" fmla="*/ 80 w 159"/>
                    <a:gd name="T79" fmla="*/ 169 h 169"/>
                    <a:gd name="T80" fmla="*/ 80 w 159"/>
                    <a:gd name="T81" fmla="*/ 169 h 169"/>
                    <a:gd name="T82" fmla="*/ 116 w 159"/>
                    <a:gd name="T83" fmla="*/ 162 h 169"/>
                    <a:gd name="T84" fmla="*/ 99 w 159"/>
                    <a:gd name="T85" fmla="*/ 153 h 169"/>
                    <a:gd name="T86" fmla="*/ 53 w 159"/>
                    <a:gd name="T87" fmla="*/ 148 h 169"/>
                    <a:gd name="T88" fmla="*/ 48 w 159"/>
                    <a:gd name="T89" fmla="*/ 130 h 169"/>
                    <a:gd name="T90" fmla="*/ 30 w 159"/>
                    <a:gd name="T91" fmla="*/ 122 h 169"/>
                    <a:gd name="T92" fmla="*/ 33 w 159"/>
                    <a:gd name="T93" fmla="*/ 118 h 169"/>
                    <a:gd name="T94" fmla="*/ 24 w 159"/>
                    <a:gd name="T95" fmla="*/ 86 h 169"/>
                    <a:gd name="T96" fmla="*/ 2 w 159"/>
                    <a:gd name="T97" fmla="*/ 117 h 169"/>
                    <a:gd name="T98" fmla="*/ 8 w 159"/>
                    <a:gd name="T99" fmla="*/ 141 h 169"/>
                    <a:gd name="T100" fmla="*/ 35 w 159"/>
                    <a:gd name="T101" fmla="*/ 153 h 169"/>
                    <a:gd name="T102" fmla="*/ 53 w 159"/>
                    <a:gd name="T103" fmla="*/ 1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169">
                      <a:moveTo>
                        <a:pt x="79" y="66"/>
                      </a:moveTo>
                      <a:cubicBezTo>
                        <a:pt x="97" y="66"/>
                        <a:pt x="112" y="51"/>
                        <a:pt x="112" y="33"/>
                      </a:cubicBezTo>
                      <a:cubicBezTo>
                        <a:pt x="112" y="15"/>
                        <a:pt x="97" y="0"/>
                        <a:pt x="79" y="0"/>
                      </a:cubicBezTo>
                      <a:cubicBezTo>
                        <a:pt x="61" y="0"/>
                        <a:pt x="46" y="15"/>
                        <a:pt x="46" y="33"/>
                      </a:cubicBezTo>
                      <a:cubicBezTo>
                        <a:pt x="46" y="51"/>
                        <a:pt x="61" y="66"/>
                        <a:pt x="79" y="66"/>
                      </a:cubicBezTo>
                      <a:close/>
                      <a:moveTo>
                        <a:pt x="156" y="117"/>
                      </a:moveTo>
                      <a:cubicBezTo>
                        <a:pt x="134" y="86"/>
                        <a:pt x="134" y="86"/>
                        <a:pt x="134" y="86"/>
                      </a:cubicBezTo>
                      <a:cubicBezTo>
                        <a:pt x="132" y="97"/>
                        <a:pt x="129" y="108"/>
                        <a:pt x="125" y="119"/>
                      </a:cubicBezTo>
                      <a:cubicBezTo>
                        <a:pt x="128" y="122"/>
                        <a:pt x="128" y="122"/>
                        <a:pt x="128" y="122"/>
                      </a:cubicBezTo>
                      <a:cubicBezTo>
                        <a:pt x="111" y="130"/>
                        <a:pt x="111" y="130"/>
                        <a:pt x="111" y="130"/>
                      </a:cubicBezTo>
                      <a:cubicBezTo>
                        <a:pt x="104" y="133"/>
                        <a:pt x="102" y="142"/>
                        <a:pt x="106" y="148"/>
                      </a:cubicBezTo>
                      <a:cubicBezTo>
                        <a:pt x="109" y="154"/>
                        <a:pt x="118" y="156"/>
                        <a:pt x="124" y="153"/>
                      </a:cubicBezTo>
                      <a:cubicBezTo>
                        <a:pt x="150" y="141"/>
                        <a:pt x="150" y="141"/>
                        <a:pt x="150" y="141"/>
                      </a:cubicBezTo>
                      <a:cubicBezTo>
                        <a:pt x="155" y="139"/>
                        <a:pt x="159" y="121"/>
                        <a:pt x="156" y="117"/>
                      </a:cubicBezTo>
                      <a:close/>
                      <a:moveTo>
                        <a:pt x="99" y="153"/>
                      </a:moveTo>
                      <a:cubicBezTo>
                        <a:pt x="91" y="155"/>
                        <a:pt x="83" y="158"/>
                        <a:pt x="80" y="162"/>
                      </a:cubicBezTo>
                      <a:cubicBezTo>
                        <a:pt x="81" y="143"/>
                        <a:pt x="83" y="123"/>
                        <a:pt x="84" y="103"/>
                      </a:cubicBezTo>
                      <a:cubicBezTo>
                        <a:pt x="86" y="101"/>
                        <a:pt x="90" y="100"/>
                        <a:pt x="93" y="98"/>
                      </a:cubicBezTo>
                      <a:cubicBezTo>
                        <a:pt x="97" y="97"/>
                        <a:pt x="100" y="96"/>
                        <a:pt x="104" y="95"/>
                      </a:cubicBezTo>
                      <a:cubicBezTo>
                        <a:pt x="107" y="93"/>
                        <a:pt x="111" y="92"/>
                        <a:pt x="114" y="91"/>
                      </a:cubicBezTo>
                      <a:cubicBezTo>
                        <a:pt x="121" y="88"/>
                        <a:pt x="127" y="84"/>
                        <a:pt x="131" y="81"/>
                      </a:cubicBezTo>
                      <a:cubicBezTo>
                        <a:pt x="130" y="79"/>
                        <a:pt x="128" y="77"/>
                        <a:pt x="126" y="75"/>
                      </a:cubicBezTo>
                      <a:cubicBezTo>
                        <a:pt x="125" y="74"/>
                        <a:pt x="125" y="74"/>
                        <a:pt x="124" y="74"/>
                      </a:cubicBezTo>
                      <a:cubicBezTo>
                        <a:pt x="121" y="71"/>
                        <a:pt x="117" y="70"/>
                        <a:pt x="112" y="70"/>
                      </a:cubicBezTo>
                      <a:cubicBezTo>
                        <a:pt x="100" y="70"/>
                        <a:pt x="100" y="70"/>
                        <a:pt x="100" y="70"/>
                      </a:cubicBezTo>
                      <a:cubicBezTo>
                        <a:pt x="79" y="86"/>
                        <a:pt x="79" y="86"/>
                        <a:pt x="79" y="86"/>
                      </a:cubicBezTo>
                      <a:cubicBezTo>
                        <a:pt x="59" y="70"/>
                        <a:pt x="59" y="70"/>
                        <a:pt x="59" y="70"/>
                      </a:cubicBezTo>
                      <a:cubicBezTo>
                        <a:pt x="47" y="70"/>
                        <a:pt x="47" y="70"/>
                        <a:pt x="47" y="70"/>
                      </a:cubicBezTo>
                      <a:cubicBezTo>
                        <a:pt x="42" y="70"/>
                        <a:pt x="38" y="71"/>
                        <a:pt x="34" y="74"/>
                      </a:cubicBezTo>
                      <a:cubicBezTo>
                        <a:pt x="34" y="74"/>
                        <a:pt x="33" y="74"/>
                        <a:pt x="33" y="75"/>
                      </a:cubicBezTo>
                      <a:cubicBezTo>
                        <a:pt x="31" y="77"/>
                        <a:pt x="29" y="79"/>
                        <a:pt x="28" y="81"/>
                      </a:cubicBezTo>
                      <a:cubicBezTo>
                        <a:pt x="32" y="84"/>
                        <a:pt x="38" y="88"/>
                        <a:pt x="45" y="91"/>
                      </a:cubicBezTo>
                      <a:cubicBezTo>
                        <a:pt x="48" y="92"/>
                        <a:pt x="52" y="93"/>
                        <a:pt x="55" y="95"/>
                      </a:cubicBezTo>
                      <a:cubicBezTo>
                        <a:pt x="59" y="96"/>
                        <a:pt x="62" y="97"/>
                        <a:pt x="65" y="98"/>
                      </a:cubicBezTo>
                      <a:cubicBezTo>
                        <a:pt x="69" y="100"/>
                        <a:pt x="72" y="101"/>
                        <a:pt x="75" y="103"/>
                      </a:cubicBezTo>
                      <a:cubicBezTo>
                        <a:pt x="76" y="123"/>
                        <a:pt x="77" y="143"/>
                        <a:pt x="78" y="162"/>
                      </a:cubicBezTo>
                      <a:cubicBezTo>
                        <a:pt x="75" y="158"/>
                        <a:pt x="67" y="155"/>
                        <a:pt x="59" y="152"/>
                      </a:cubicBezTo>
                      <a:cubicBezTo>
                        <a:pt x="55" y="158"/>
                        <a:pt x="49" y="161"/>
                        <a:pt x="43" y="162"/>
                      </a:cubicBezTo>
                      <a:cubicBezTo>
                        <a:pt x="50" y="164"/>
                        <a:pt x="64" y="168"/>
                        <a:pt x="79" y="169"/>
                      </a:cubicBezTo>
                      <a:cubicBezTo>
                        <a:pt x="80" y="169"/>
                        <a:pt x="80" y="169"/>
                        <a:pt x="80" y="169"/>
                      </a:cubicBezTo>
                      <a:cubicBezTo>
                        <a:pt x="80" y="169"/>
                        <a:pt x="80" y="169"/>
                        <a:pt x="80" y="169"/>
                      </a:cubicBezTo>
                      <a:cubicBezTo>
                        <a:pt x="95" y="169"/>
                        <a:pt x="109" y="164"/>
                        <a:pt x="116" y="162"/>
                      </a:cubicBezTo>
                      <a:cubicBezTo>
                        <a:pt x="109" y="162"/>
                        <a:pt x="103" y="158"/>
                        <a:pt x="99" y="153"/>
                      </a:cubicBezTo>
                      <a:close/>
                      <a:moveTo>
                        <a:pt x="53" y="148"/>
                      </a:moveTo>
                      <a:cubicBezTo>
                        <a:pt x="56" y="142"/>
                        <a:pt x="54" y="133"/>
                        <a:pt x="48" y="130"/>
                      </a:cubicBezTo>
                      <a:cubicBezTo>
                        <a:pt x="30" y="122"/>
                        <a:pt x="30" y="122"/>
                        <a:pt x="30" y="122"/>
                      </a:cubicBezTo>
                      <a:cubicBezTo>
                        <a:pt x="33" y="118"/>
                        <a:pt x="33" y="118"/>
                        <a:pt x="33" y="118"/>
                      </a:cubicBezTo>
                      <a:cubicBezTo>
                        <a:pt x="30" y="108"/>
                        <a:pt x="27" y="97"/>
                        <a:pt x="24" y="86"/>
                      </a:cubicBezTo>
                      <a:cubicBezTo>
                        <a:pt x="2" y="117"/>
                        <a:pt x="2" y="117"/>
                        <a:pt x="2" y="117"/>
                      </a:cubicBezTo>
                      <a:cubicBezTo>
                        <a:pt x="0" y="121"/>
                        <a:pt x="4" y="139"/>
                        <a:pt x="8" y="141"/>
                      </a:cubicBezTo>
                      <a:cubicBezTo>
                        <a:pt x="35" y="153"/>
                        <a:pt x="35" y="153"/>
                        <a:pt x="35" y="153"/>
                      </a:cubicBezTo>
                      <a:cubicBezTo>
                        <a:pt x="41" y="156"/>
                        <a:pt x="49" y="154"/>
                        <a:pt x="53" y="148"/>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grpSp>
      <p:pic>
        <p:nvPicPr>
          <p:cNvPr id="1026" name="图片 3"/>
          <p:cNvPicPr>
            <a:picLocks noChangeAspect="1" noChangeArrowheads="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3720223" y="811968"/>
            <a:ext cx="4346575"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9</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目标函数</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34" name="文本框 133"/>
          <p:cNvSpPr txBox="1"/>
          <p:nvPr/>
        </p:nvSpPr>
        <p:spPr>
          <a:xfrm>
            <a:off x="1070610" y="1888490"/>
            <a:ext cx="515620" cy="1237615"/>
          </a:xfrm>
          <a:prstGeom prst="rect">
            <a:avLst/>
          </a:prstGeom>
          <a:noFill/>
          <a:ln w="9525">
            <a:noFill/>
          </a:ln>
        </p:spPr>
        <p:txBody>
          <a:bodyPr>
            <a:noAutofit/>
          </a:bodyPr>
          <a:lstStyle/>
          <a:p>
            <a:pPr indent="0" algn="ctr"/>
            <a:r>
              <a:rPr lang="en-US" altLang="zh-CN" sz="2000" b="1">
                <a:solidFill>
                  <a:srgbClr val="FF0000"/>
                </a:solidFill>
                <a:latin typeface="黑体" panose="02010609060101010101" pitchFamily="49" charset="-122"/>
                <a:ea typeface="黑体" panose="02010609060101010101" pitchFamily="49" charset="-122"/>
              </a:rPr>
              <a:t>1</a:t>
            </a:r>
            <a:r>
              <a:rPr lang="zh-CN" altLang="en-US" sz="2000" b="1">
                <a:solidFill>
                  <a:srgbClr val="FF0000"/>
                </a:solidFill>
                <a:latin typeface="黑体" panose="02010609060101010101" pitchFamily="49" charset="-122"/>
                <a:ea typeface="黑体" panose="02010609060101010101" pitchFamily="49" charset="-122"/>
              </a:rPr>
              <a:t>选择课程</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2964815" y="1798955"/>
            <a:ext cx="459105" cy="1938020"/>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课程能力值</a:t>
            </a:r>
            <a:endParaRPr lang="zh-CN" altLang="en-US" sz="2000" b="1">
              <a:latin typeface="黑体" panose="02010609060101010101" pitchFamily="49" charset="-122"/>
              <a:ea typeface="黑体" panose="02010609060101010101" pitchFamily="49" charset="-122"/>
            </a:endParaRPr>
          </a:p>
        </p:txBody>
      </p:sp>
      <p:sp>
        <p:nvSpPr>
          <p:cNvPr id="7" name="文本框 6"/>
          <p:cNvSpPr txBox="1"/>
          <p:nvPr/>
        </p:nvSpPr>
        <p:spPr>
          <a:xfrm>
            <a:off x="4669155" y="1482090"/>
            <a:ext cx="628015"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3</a:t>
            </a:r>
            <a:endParaRPr lang="en-US" altLang="zh-CN"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课程列表总能力值</a:t>
            </a:r>
            <a:endParaRPr lang="zh-CN" altLang="en-US"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(终)</a:t>
            </a:r>
            <a:endParaRPr lang="zh-CN" altLang="en-US" sz="2000" b="1">
              <a:latin typeface="黑体" panose="02010609060101010101" pitchFamily="49" charset="-122"/>
              <a:ea typeface="黑体" panose="02010609060101010101" pitchFamily="49" charset="-122"/>
            </a:endParaRPr>
          </a:p>
        </p:txBody>
      </p:sp>
      <p:sp>
        <p:nvSpPr>
          <p:cNvPr id="8" name="文本框 7"/>
          <p:cNvSpPr txBox="1"/>
          <p:nvPr/>
        </p:nvSpPr>
        <p:spPr>
          <a:xfrm>
            <a:off x="6713855" y="1437640"/>
            <a:ext cx="480060" cy="3169285"/>
          </a:xfrm>
          <a:prstGeom prst="rect">
            <a:avLst/>
          </a:prstGeom>
          <a:noFill/>
          <a:ln w="9525">
            <a:noFill/>
          </a:ln>
        </p:spPr>
        <p:txBody>
          <a:bodyPr wrap="square">
            <a:spAutoFit/>
          </a:bodyPr>
          <a:lstStyle/>
          <a:p>
            <a:pPr indent="0" algn="ctr"/>
            <a:r>
              <a:rPr lang="en-US" altLang="zh-CN" sz="2000" b="1">
                <a:latin typeface="黑体" panose="02010609060101010101" pitchFamily="49" charset="-122"/>
                <a:ea typeface="黑体" panose="02010609060101010101" pitchFamily="49" charset="-122"/>
              </a:rPr>
              <a:t>4</a:t>
            </a:r>
            <a:r>
              <a:rPr lang="zh-CN" altLang="en-US" sz="2000" b="1">
                <a:latin typeface="黑体" panose="02010609060101010101" pitchFamily="49" charset="-122"/>
                <a:ea typeface="黑体" panose="02010609060101010101" pitchFamily="49" charset="-122"/>
              </a:rPr>
              <a:t>课程列表受欢迎程度</a:t>
            </a:r>
            <a:endParaRPr lang="zh-CN" altLang="en-US" b="0">
              <a:latin typeface="Times New Roman" panose="02020603050405020304" pitchFamily="18" charset="0"/>
              <a:ea typeface="宋体" panose="02010600030101010101" pitchFamily="2" charset="-122"/>
            </a:endParaRPr>
          </a:p>
        </p:txBody>
      </p:sp>
      <p:sp>
        <p:nvSpPr>
          <p:cNvPr id="9" name="文本框 8"/>
          <p:cNvSpPr txBox="1"/>
          <p:nvPr/>
        </p:nvSpPr>
        <p:spPr>
          <a:xfrm>
            <a:off x="8690610" y="1437640"/>
            <a:ext cx="466090"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5</a:t>
            </a:r>
            <a:r>
              <a:rPr lang="zh-CN" altLang="en-US" sz="2000" b="1">
                <a:latin typeface="黑体" panose="02010609060101010101" pitchFamily="49" charset="-122"/>
                <a:ea typeface="黑体" panose="02010609060101010101" pitchFamily="49" charset="-122"/>
              </a:rPr>
              <a:t>课程优化的目标函数</a:t>
            </a:r>
            <a:endParaRPr lang="zh-CN" altLang="en-US" sz="2000" b="1">
              <a:latin typeface="黑体" panose="02010609060101010101" pitchFamily="49" charset="-122"/>
              <a:ea typeface="黑体" panose="02010609060101010101" pitchFamily="49" charset="-122"/>
            </a:endParaRPr>
          </a:p>
        </p:txBody>
      </p:sp>
      <p:sp>
        <p:nvSpPr>
          <p:cNvPr id="3" name="箭头: 右 5"/>
          <p:cNvSpPr/>
          <p:nvPr>
            <p:custDataLst>
              <p:tags r:id="rId3"/>
            </p:custDataLst>
          </p:nvPr>
        </p:nvSpPr>
        <p:spPr>
          <a:xfrm flipV="1">
            <a:off x="208577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箭头: 右 5"/>
          <p:cNvSpPr/>
          <p:nvPr>
            <p:custDataLst>
              <p:tags r:id="rId4"/>
            </p:custDataLst>
          </p:nvPr>
        </p:nvSpPr>
        <p:spPr>
          <a:xfrm flipV="1">
            <a:off x="3785667"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箭头: 右 5"/>
          <p:cNvSpPr/>
          <p:nvPr>
            <p:custDataLst>
              <p:tags r:id="rId5"/>
            </p:custDataLst>
          </p:nvPr>
        </p:nvSpPr>
        <p:spPr>
          <a:xfrm flipV="1">
            <a:off x="572559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箭头: 右 5"/>
          <p:cNvSpPr/>
          <p:nvPr>
            <p:custDataLst>
              <p:tags r:id="rId6"/>
            </p:custDataLst>
          </p:nvPr>
        </p:nvSpPr>
        <p:spPr>
          <a:xfrm flipV="1">
            <a:off x="7762672" y="2252775"/>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 name="图片 13"/>
          <p:cNvPicPr>
            <a:picLocks noChangeAspect="1"/>
          </p:cNvPicPr>
          <p:nvPr>
            <p:custDataLst>
              <p:tags r:id="rId7"/>
            </p:custDataLst>
          </p:nvPr>
        </p:nvPicPr>
        <p:blipFill>
          <a:blip r:embed="rId8"/>
          <a:stretch>
            <a:fillRect/>
          </a:stretch>
        </p:blipFill>
        <p:spPr>
          <a:xfrm>
            <a:off x="1586230" y="4965951"/>
            <a:ext cx="6870700" cy="1212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0867545" y="6456680"/>
            <a:ext cx="967585" cy="338554"/>
          </a:xfrm>
          <a:prstGeom prst="rect">
            <a:avLst/>
          </a:prstGeom>
          <a:noFill/>
        </p:spPr>
        <p:txBody>
          <a:bodyPr wrap="square" rtlCol="0">
            <a:spAutoFit/>
          </a:bodyPr>
          <a:lstStyle/>
          <a:p>
            <a:pPr algn="r"/>
            <a:r>
              <a:rPr lang="en-US" altLang="zh-CN" sz="1600" dirty="0"/>
              <a:t>Page 10</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目标函数</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34" name="文本框 133"/>
          <p:cNvSpPr txBox="1"/>
          <p:nvPr/>
        </p:nvSpPr>
        <p:spPr>
          <a:xfrm>
            <a:off x="1070610" y="1888490"/>
            <a:ext cx="515620" cy="1682115"/>
          </a:xfrm>
          <a:prstGeom prst="rect">
            <a:avLst/>
          </a:prstGeom>
          <a:noFill/>
          <a:ln w="9525">
            <a:noFill/>
          </a:ln>
        </p:spPr>
        <p:txBody>
          <a:bodyPr>
            <a:noAutofit/>
          </a:bodyPr>
          <a:lstStyle/>
          <a:p>
            <a:pPr indent="0" algn="ctr"/>
            <a:r>
              <a:rPr lang="en-US" altLang="zh-CN" sz="2000" b="1">
                <a:solidFill>
                  <a:schemeClr val="tx1"/>
                </a:solidFill>
                <a:latin typeface="黑体" panose="02010609060101010101" pitchFamily="49" charset="-122"/>
                <a:ea typeface="黑体" panose="02010609060101010101" pitchFamily="49" charset="-122"/>
              </a:rPr>
              <a:t>1</a:t>
            </a:r>
            <a:r>
              <a:rPr lang="zh-CN" altLang="en-US" sz="2000" b="1">
                <a:solidFill>
                  <a:schemeClr val="tx1"/>
                </a:solidFill>
                <a:latin typeface="黑体" panose="02010609060101010101" pitchFamily="49" charset="-122"/>
                <a:ea typeface="黑体" panose="02010609060101010101" pitchFamily="49" charset="-122"/>
              </a:rPr>
              <a:t>选择课程</a:t>
            </a:r>
            <a:endParaRPr lang="zh-CN" altLang="en-US" sz="2000" b="1">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2964815" y="1798955"/>
            <a:ext cx="459105" cy="1938020"/>
          </a:xfrm>
          <a:prstGeom prst="rect">
            <a:avLst/>
          </a:prstGeom>
          <a:noFill/>
          <a:ln w="9525">
            <a:noFill/>
          </a:ln>
        </p:spPr>
        <p:txBody>
          <a:bodyPr wrap="square">
            <a:spAutoFit/>
          </a:bodyPr>
          <a:lstStyle/>
          <a:p>
            <a:pPr algn="ctr">
              <a:buClrTx/>
              <a:buSzTx/>
              <a:buFontTx/>
            </a:pPr>
            <a:r>
              <a:rPr lang="en-US" altLang="zh-CN" sz="2000" b="1">
                <a:solidFill>
                  <a:srgbClr val="FF0000"/>
                </a:solidFill>
                <a:latin typeface="黑体" panose="02010609060101010101" pitchFamily="49" charset="-122"/>
                <a:ea typeface="黑体" panose="02010609060101010101" pitchFamily="49" charset="-122"/>
              </a:rPr>
              <a:t>2</a:t>
            </a:r>
            <a:r>
              <a:rPr lang="zh-CN" altLang="en-US" sz="2000" b="1">
                <a:solidFill>
                  <a:srgbClr val="FF0000"/>
                </a:solidFill>
                <a:latin typeface="黑体" panose="02010609060101010101" pitchFamily="49" charset="-122"/>
                <a:ea typeface="黑体" panose="02010609060101010101" pitchFamily="49" charset="-122"/>
              </a:rPr>
              <a:t>课程能力值</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7" name="文本框 6"/>
          <p:cNvSpPr txBox="1"/>
          <p:nvPr/>
        </p:nvSpPr>
        <p:spPr>
          <a:xfrm>
            <a:off x="4669155" y="1482090"/>
            <a:ext cx="628015"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3</a:t>
            </a:r>
            <a:endParaRPr lang="en-US" altLang="zh-CN"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课程列表总能力值</a:t>
            </a:r>
            <a:endParaRPr lang="zh-CN" altLang="en-US"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(终)</a:t>
            </a:r>
            <a:endParaRPr lang="zh-CN" altLang="en-US" sz="2000" b="1">
              <a:latin typeface="黑体" panose="02010609060101010101" pitchFamily="49" charset="-122"/>
              <a:ea typeface="黑体" panose="02010609060101010101" pitchFamily="49" charset="-122"/>
            </a:endParaRPr>
          </a:p>
        </p:txBody>
      </p:sp>
      <p:sp>
        <p:nvSpPr>
          <p:cNvPr id="8" name="文本框 7"/>
          <p:cNvSpPr txBox="1"/>
          <p:nvPr/>
        </p:nvSpPr>
        <p:spPr>
          <a:xfrm>
            <a:off x="6713855" y="1437640"/>
            <a:ext cx="480060" cy="3169285"/>
          </a:xfrm>
          <a:prstGeom prst="rect">
            <a:avLst/>
          </a:prstGeom>
          <a:noFill/>
          <a:ln w="9525">
            <a:noFill/>
          </a:ln>
        </p:spPr>
        <p:txBody>
          <a:bodyPr wrap="square">
            <a:spAutoFit/>
          </a:bodyPr>
          <a:lstStyle/>
          <a:p>
            <a:pPr indent="0" algn="ctr"/>
            <a:r>
              <a:rPr lang="en-US" altLang="zh-CN" sz="2000" b="1">
                <a:latin typeface="黑体" panose="02010609060101010101" pitchFamily="49" charset="-122"/>
                <a:ea typeface="黑体" panose="02010609060101010101" pitchFamily="49" charset="-122"/>
              </a:rPr>
              <a:t>4</a:t>
            </a:r>
            <a:r>
              <a:rPr lang="zh-CN" altLang="en-US" sz="2000" b="1">
                <a:latin typeface="黑体" panose="02010609060101010101" pitchFamily="49" charset="-122"/>
                <a:ea typeface="黑体" panose="02010609060101010101" pitchFamily="49" charset="-122"/>
              </a:rPr>
              <a:t>课程列表受欢迎程度</a:t>
            </a:r>
            <a:endParaRPr lang="zh-CN" altLang="en-US" b="0">
              <a:latin typeface="Times New Roman" panose="02020603050405020304" pitchFamily="18" charset="0"/>
              <a:ea typeface="宋体" panose="02010600030101010101" pitchFamily="2" charset="-122"/>
            </a:endParaRPr>
          </a:p>
        </p:txBody>
      </p:sp>
      <p:sp>
        <p:nvSpPr>
          <p:cNvPr id="9" name="文本框 8"/>
          <p:cNvSpPr txBox="1"/>
          <p:nvPr/>
        </p:nvSpPr>
        <p:spPr>
          <a:xfrm>
            <a:off x="8690610" y="1437640"/>
            <a:ext cx="466090"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5</a:t>
            </a:r>
            <a:r>
              <a:rPr lang="zh-CN" altLang="en-US" sz="2000" b="1">
                <a:latin typeface="黑体" panose="02010609060101010101" pitchFamily="49" charset="-122"/>
                <a:ea typeface="黑体" panose="02010609060101010101" pitchFamily="49" charset="-122"/>
              </a:rPr>
              <a:t>课程优化的目标函数</a:t>
            </a:r>
            <a:endParaRPr lang="zh-CN" altLang="en-US" sz="2000" b="1">
              <a:latin typeface="黑体" panose="02010609060101010101" pitchFamily="49" charset="-122"/>
              <a:ea typeface="黑体" panose="02010609060101010101" pitchFamily="49" charset="-122"/>
            </a:endParaRPr>
          </a:p>
        </p:txBody>
      </p:sp>
      <p:sp>
        <p:nvSpPr>
          <p:cNvPr id="3" name="箭头: 右 5"/>
          <p:cNvSpPr/>
          <p:nvPr>
            <p:custDataLst>
              <p:tags r:id="rId3"/>
            </p:custDataLst>
          </p:nvPr>
        </p:nvSpPr>
        <p:spPr>
          <a:xfrm flipV="1">
            <a:off x="208577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箭头: 右 5"/>
          <p:cNvSpPr/>
          <p:nvPr>
            <p:custDataLst>
              <p:tags r:id="rId4"/>
            </p:custDataLst>
          </p:nvPr>
        </p:nvSpPr>
        <p:spPr>
          <a:xfrm flipV="1">
            <a:off x="3785667"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箭头: 右 5"/>
          <p:cNvSpPr/>
          <p:nvPr>
            <p:custDataLst>
              <p:tags r:id="rId5"/>
            </p:custDataLst>
          </p:nvPr>
        </p:nvSpPr>
        <p:spPr>
          <a:xfrm flipV="1">
            <a:off x="572559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箭头: 右 5"/>
          <p:cNvSpPr/>
          <p:nvPr>
            <p:custDataLst>
              <p:tags r:id="rId6"/>
            </p:custDataLst>
          </p:nvPr>
        </p:nvSpPr>
        <p:spPr>
          <a:xfrm flipV="1">
            <a:off x="7762672" y="2252775"/>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p:cNvPicPr>
            <a:picLocks noChangeAspect="1"/>
          </p:cNvPicPr>
          <p:nvPr>
            <p:custDataLst>
              <p:tags r:id="rId7"/>
            </p:custDataLst>
          </p:nvPr>
        </p:nvPicPr>
        <p:blipFill>
          <a:blip r:embed="rId8"/>
          <a:stretch>
            <a:fillRect/>
          </a:stretch>
        </p:blipFill>
        <p:spPr>
          <a:xfrm>
            <a:off x="1732280" y="4780280"/>
            <a:ext cx="7016750" cy="1422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91184" cy="338554"/>
          </a:xfrm>
          <a:prstGeom prst="rect">
            <a:avLst/>
          </a:prstGeom>
          <a:noFill/>
        </p:spPr>
        <p:txBody>
          <a:bodyPr wrap="square" rtlCol="0">
            <a:spAutoFit/>
          </a:bodyPr>
          <a:lstStyle/>
          <a:p>
            <a:pPr algn="r"/>
            <a:r>
              <a:rPr lang="en-US" altLang="zh-CN" sz="1600" dirty="0"/>
              <a:t>Page 11</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目标函数</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34" name="文本框 133"/>
          <p:cNvSpPr txBox="1"/>
          <p:nvPr/>
        </p:nvSpPr>
        <p:spPr>
          <a:xfrm>
            <a:off x="1070610" y="1888490"/>
            <a:ext cx="515620" cy="1809115"/>
          </a:xfrm>
          <a:prstGeom prst="rect">
            <a:avLst/>
          </a:prstGeom>
          <a:noFill/>
          <a:ln w="9525">
            <a:noFill/>
          </a:ln>
        </p:spPr>
        <p:txBody>
          <a:bodyPr>
            <a:noAutofit/>
          </a:bodyPr>
          <a:lstStyle/>
          <a:p>
            <a:pPr indent="0" algn="ctr"/>
            <a:r>
              <a:rPr lang="en-US" altLang="zh-CN" sz="2000" b="1">
                <a:solidFill>
                  <a:schemeClr val="tx1"/>
                </a:solidFill>
                <a:latin typeface="黑体" panose="02010609060101010101" pitchFamily="49" charset="-122"/>
                <a:ea typeface="黑体" panose="02010609060101010101" pitchFamily="49" charset="-122"/>
              </a:rPr>
              <a:t>1</a:t>
            </a:r>
            <a:r>
              <a:rPr lang="zh-CN" altLang="en-US" sz="2000" b="1">
                <a:solidFill>
                  <a:schemeClr val="tx1"/>
                </a:solidFill>
                <a:latin typeface="黑体" panose="02010609060101010101" pitchFamily="49" charset="-122"/>
                <a:ea typeface="黑体" panose="02010609060101010101" pitchFamily="49" charset="-122"/>
              </a:rPr>
              <a:t>选择课程</a:t>
            </a:r>
            <a:endParaRPr lang="zh-CN" altLang="en-US" sz="2000" b="1">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2964815" y="1798955"/>
            <a:ext cx="459105" cy="1938020"/>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课程能力值</a:t>
            </a:r>
            <a:endParaRPr lang="zh-CN" altLang="en-US" sz="2000" b="1">
              <a:latin typeface="黑体" panose="02010609060101010101" pitchFamily="49" charset="-122"/>
              <a:ea typeface="黑体" panose="02010609060101010101" pitchFamily="49" charset="-122"/>
            </a:endParaRPr>
          </a:p>
        </p:txBody>
      </p:sp>
      <p:sp>
        <p:nvSpPr>
          <p:cNvPr id="7" name="文本框 6"/>
          <p:cNvSpPr txBox="1"/>
          <p:nvPr/>
        </p:nvSpPr>
        <p:spPr>
          <a:xfrm>
            <a:off x="4669155" y="1183005"/>
            <a:ext cx="628015" cy="3169285"/>
          </a:xfrm>
          <a:prstGeom prst="rect">
            <a:avLst/>
          </a:prstGeom>
          <a:noFill/>
          <a:ln w="9525">
            <a:noFill/>
          </a:ln>
        </p:spPr>
        <p:txBody>
          <a:bodyPr wrap="square">
            <a:spAutoFit/>
          </a:bodyPr>
          <a:lstStyle/>
          <a:p>
            <a:pPr algn="ctr">
              <a:buClrTx/>
              <a:buSzTx/>
              <a:buFontTx/>
            </a:pPr>
            <a:r>
              <a:rPr lang="en-US" altLang="zh-CN" sz="2000" b="1">
                <a:solidFill>
                  <a:srgbClr val="FF0000"/>
                </a:solidFill>
                <a:latin typeface="黑体" panose="02010609060101010101" pitchFamily="49" charset="-122"/>
                <a:ea typeface="黑体" panose="02010609060101010101" pitchFamily="49" charset="-122"/>
              </a:rPr>
              <a:t>3</a:t>
            </a:r>
            <a:endParaRPr lang="en-US" altLang="zh-CN" sz="2000" b="1">
              <a:solidFill>
                <a:srgbClr val="FF0000"/>
              </a:solidFill>
              <a:latin typeface="黑体" panose="02010609060101010101" pitchFamily="49" charset="-122"/>
              <a:ea typeface="黑体" panose="02010609060101010101" pitchFamily="49" charset="-122"/>
            </a:endParaRPr>
          </a:p>
          <a:p>
            <a:pPr algn="ctr">
              <a:buClrTx/>
              <a:buSzTx/>
              <a:buFontTx/>
            </a:pPr>
            <a:r>
              <a:rPr lang="zh-CN" altLang="en-US" sz="2000" b="1">
                <a:solidFill>
                  <a:srgbClr val="FF0000"/>
                </a:solidFill>
                <a:latin typeface="黑体" panose="02010609060101010101" pitchFamily="49" charset="-122"/>
                <a:ea typeface="黑体" panose="02010609060101010101" pitchFamily="49" charset="-122"/>
              </a:rPr>
              <a:t>课程列表总能力值</a:t>
            </a:r>
            <a:endParaRPr lang="zh-CN" altLang="en-US" sz="2000" b="1">
              <a:solidFill>
                <a:srgbClr val="FF0000"/>
              </a:solidFill>
              <a:latin typeface="黑体" panose="02010609060101010101" pitchFamily="49" charset="-122"/>
              <a:ea typeface="黑体" panose="02010609060101010101" pitchFamily="49" charset="-122"/>
            </a:endParaRPr>
          </a:p>
          <a:p>
            <a:pPr algn="ctr">
              <a:buClrTx/>
              <a:buSzTx/>
              <a:buFontTx/>
            </a:pPr>
            <a:r>
              <a:rPr lang="zh-CN" altLang="en-US" sz="2000" b="1">
                <a:solidFill>
                  <a:srgbClr val="FF0000"/>
                </a:solidFill>
                <a:latin typeface="黑体" panose="02010609060101010101" pitchFamily="49" charset="-122"/>
                <a:ea typeface="黑体" panose="02010609060101010101" pitchFamily="49" charset="-122"/>
              </a:rPr>
              <a:t>(终)</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8" name="文本框 7"/>
          <p:cNvSpPr txBox="1"/>
          <p:nvPr/>
        </p:nvSpPr>
        <p:spPr>
          <a:xfrm>
            <a:off x="6713855" y="1183005"/>
            <a:ext cx="480060" cy="3169285"/>
          </a:xfrm>
          <a:prstGeom prst="rect">
            <a:avLst/>
          </a:prstGeom>
          <a:noFill/>
          <a:ln w="9525">
            <a:noFill/>
          </a:ln>
        </p:spPr>
        <p:txBody>
          <a:bodyPr wrap="square">
            <a:spAutoFit/>
          </a:bodyPr>
          <a:lstStyle/>
          <a:p>
            <a:pPr indent="0" algn="ctr"/>
            <a:r>
              <a:rPr lang="en-US" altLang="zh-CN" sz="2000" b="1">
                <a:latin typeface="黑体" panose="02010609060101010101" pitchFamily="49" charset="-122"/>
                <a:ea typeface="黑体" panose="02010609060101010101" pitchFamily="49" charset="-122"/>
              </a:rPr>
              <a:t>4</a:t>
            </a:r>
            <a:r>
              <a:rPr lang="zh-CN" altLang="en-US" sz="2000" b="1">
                <a:latin typeface="黑体" panose="02010609060101010101" pitchFamily="49" charset="-122"/>
                <a:ea typeface="黑体" panose="02010609060101010101" pitchFamily="49" charset="-122"/>
              </a:rPr>
              <a:t>课程列表受欢迎程度</a:t>
            </a:r>
            <a:endParaRPr lang="zh-CN" altLang="en-US" b="0">
              <a:latin typeface="Times New Roman" panose="02020603050405020304" pitchFamily="18" charset="0"/>
              <a:ea typeface="宋体" panose="02010600030101010101" pitchFamily="2" charset="-122"/>
            </a:endParaRPr>
          </a:p>
        </p:txBody>
      </p:sp>
      <p:sp>
        <p:nvSpPr>
          <p:cNvPr id="3" name="箭头: 右 5"/>
          <p:cNvSpPr/>
          <p:nvPr>
            <p:custDataLst>
              <p:tags r:id="rId3"/>
            </p:custDataLst>
          </p:nvPr>
        </p:nvSpPr>
        <p:spPr>
          <a:xfrm flipV="1">
            <a:off x="208577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箭头: 右 5"/>
          <p:cNvSpPr/>
          <p:nvPr>
            <p:custDataLst>
              <p:tags r:id="rId4"/>
            </p:custDataLst>
          </p:nvPr>
        </p:nvSpPr>
        <p:spPr>
          <a:xfrm flipV="1">
            <a:off x="3785667"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箭头: 右 5"/>
          <p:cNvSpPr/>
          <p:nvPr>
            <p:custDataLst>
              <p:tags r:id="rId5"/>
            </p:custDataLst>
          </p:nvPr>
        </p:nvSpPr>
        <p:spPr>
          <a:xfrm flipV="1">
            <a:off x="572559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箭头: 右 5"/>
          <p:cNvSpPr/>
          <p:nvPr>
            <p:custDataLst>
              <p:tags r:id="rId6"/>
            </p:custDataLst>
          </p:nvPr>
        </p:nvSpPr>
        <p:spPr>
          <a:xfrm flipV="1">
            <a:off x="7762672" y="2252775"/>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p:cNvPicPr>
            <a:picLocks noChangeAspect="1"/>
          </p:cNvPicPr>
          <p:nvPr>
            <p:custDataLst>
              <p:tags r:id="rId7"/>
            </p:custDataLst>
          </p:nvPr>
        </p:nvPicPr>
        <p:blipFill>
          <a:blip r:embed="rId8"/>
          <a:stretch>
            <a:fillRect/>
          </a:stretch>
        </p:blipFill>
        <p:spPr>
          <a:xfrm>
            <a:off x="1381125" y="4286885"/>
            <a:ext cx="7677150" cy="2565400"/>
          </a:xfrm>
          <a:prstGeom prst="rect">
            <a:avLst/>
          </a:prstGeom>
        </p:spPr>
      </p:pic>
      <p:sp>
        <p:nvSpPr>
          <p:cNvPr id="9" name="文本框 8"/>
          <p:cNvSpPr txBox="1"/>
          <p:nvPr/>
        </p:nvSpPr>
        <p:spPr>
          <a:xfrm>
            <a:off x="8658860" y="1266190"/>
            <a:ext cx="466090"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5</a:t>
            </a:r>
            <a:r>
              <a:rPr lang="zh-CN" altLang="en-US" sz="2000" b="1">
                <a:latin typeface="黑体" panose="02010609060101010101" pitchFamily="49" charset="-122"/>
                <a:ea typeface="黑体" panose="02010609060101010101" pitchFamily="49" charset="-122"/>
              </a:rPr>
              <a:t>课程优化的目标函数</a:t>
            </a:r>
            <a:endParaRPr lang="zh-CN" altLang="en-US" sz="2000" b="1">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29" y="6456680"/>
            <a:ext cx="970125" cy="338554"/>
          </a:xfrm>
          <a:prstGeom prst="rect">
            <a:avLst/>
          </a:prstGeom>
          <a:noFill/>
        </p:spPr>
        <p:txBody>
          <a:bodyPr wrap="square" rtlCol="0">
            <a:spAutoFit/>
          </a:bodyPr>
          <a:lstStyle/>
          <a:p>
            <a:pPr algn="r"/>
            <a:r>
              <a:rPr lang="en-US" altLang="zh-CN" sz="1600" dirty="0"/>
              <a:t>Page 12</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目标函数</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34" name="文本框 133"/>
          <p:cNvSpPr txBox="1"/>
          <p:nvPr/>
        </p:nvSpPr>
        <p:spPr>
          <a:xfrm>
            <a:off x="1070610" y="1888490"/>
            <a:ext cx="515620" cy="1237615"/>
          </a:xfrm>
          <a:prstGeom prst="rect">
            <a:avLst/>
          </a:prstGeom>
          <a:noFill/>
          <a:ln w="9525">
            <a:noFill/>
          </a:ln>
        </p:spPr>
        <p:txBody>
          <a:bodyPr>
            <a:noAutofit/>
          </a:bodyPr>
          <a:lstStyle/>
          <a:p>
            <a:pPr indent="0" algn="ctr"/>
            <a:r>
              <a:rPr lang="en-US" altLang="zh-CN" sz="2000" b="1">
                <a:solidFill>
                  <a:schemeClr val="tx1"/>
                </a:solidFill>
                <a:latin typeface="黑体" panose="02010609060101010101" pitchFamily="49" charset="-122"/>
                <a:ea typeface="黑体" panose="02010609060101010101" pitchFamily="49" charset="-122"/>
              </a:rPr>
              <a:t>1</a:t>
            </a:r>
            <a:r>
              <a:rPr lang="zh-CN" altLang="en-US" sz="2000" b="1">
                <a:solidFill>
                  <a:schemeClr val="tx1"/>
                </a:solidFill>
                <a:latin typeface="黑体" panose="02010609060101010101" pitchFamily="49" charset="-122"/>
                <a:ea typeface="黑体" panose="02010609060101010101" pitchFamily="49" charset="-122"/>
              </a:rPr>
              <a:t>选择课程</a:t>
            </a:r>
            <a:endParaRPr lang="zh-CN" altLang="en-US" sz="2000" b="1">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2964815" y="1798955"/>
            <a:ext cx="459105" cy="1938020"/>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课程能力值</a:t>
            </a:r>
            <a:endParaRPr lang="zh-CN" altLang="en-US" sz="2000" b="1">
              <a:latin typeface="黑体" panose="02010609060101010101" pitchFamily="49" charset="-122"/>
              <a:ea typeface="黑体" panose="02010609060101010101" pitchFamily="49" charset="-122"/>
            </a:endParaRPr>
          </a:p>
        </p:txBody>
      </p:sp>
      <p:sp>
        <p:nvSpPr>
          <p:cNvPr id="7" name="文本框 6"/>
          <p:cNvSpPr txBox="1"/>
          <p:nvPr/>
        </p:nvSpPr>
        <p:spPr>
          <a:xfrm>
            <a:off x="4669155" y="1482090"/>
            <a:ext cx="628015"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3</a:t>
            </a:r>
            <a:endParaRPr lang="en-US" altLang="zh-CN"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课程列表总能力值</a:t>
            </a:r>
            <a:endParaRPr lang="zh-CN" altLang="en-US"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(终)</a:t>
            </a:r>
            <a:endParaRPr lang="zh-CN" altLang="en-US" sz="2000" b="1">
              <a:latin typeface="黑体" panose="02010609060101010101" pitchFamily="49" charset="-122"/>
              <a:ea typeface="黑体" panose="02010609060101010101" pitchFamily="49" charset="-122"/>
            </a:endParaRPr>
          </a:p>
        </p:txBody>
      </p:sp>
      <p:sp>
        <p:nvSpPr>
          <p:cNvPr id="8" name="文本框 7"/>
          <p:cNvSpPr txBox="1"/>
          <p:nvPr/>
        </p:nvSpPr>
        <p:spPr>
          <a:xfrm>
            <a:off x="6713855" y="1437640"/>
            <a:ext cx="480060" cy="3169285"/>
          </a:xfrm>
          <a:prstGeom prst="rect">
            <a:avLst/>
          </a:prstGeom>
          <a:noFill/>
          <a:ln w="9525">
            <a:noFill/>
          </a:ln>
        </p:spPr>
        <p:txBody>
          <a:bodyPr wrap="square">
            <a:spAutoFit/>
          </a:bodyPr>
          <a:lstStyle/>
          <a:p>
            <a:pPr indent="0" algn="ctr"/>
            <a:r>
              <a:rPr lang="en-US" altLang="zh-CN" sz="2000" b="1">
                <a:solidFill>
                  <a:srgbClr val="FF0000"/>
                </a:solidFill>
                <a:latin typeface="黑体" panose="02010609060101010101" pitchFamily="49" charset="-122"/>
                <a:ea typeface="黑体" panose="02010609060101010101" pitchFamily="49" charset="-122"/>
              </a:rPr>
              <a:t>4</a:t>
            </a:r>
            <a:r>
              <a:rPr lang="zh-CN" altLang="en-US" sz="2000" b="1">
                <a:solidFill>
                  <a:srgbClr val="FF0000"/>
                </a:solidFill>
                <a:latin typeface="黑体" panose="02010609060101010101" pitchFamily="49" charset="-122"/>
                <a:ea typeface="黑体" panose="02010609060101010101" pitchFamily="49" charset="-122"/>
              </a:rPr>
              <a:t>课程列表受欢迎程度</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9" name="文本框 8"/>
          <p:cNvSpPr txBox="1"/>
          <p:nvPr/>
        </p:nvSpPr>
        <p:spPr>
          <a:xfrm>
            <a:off x="8690610" y="1437640"/>
            <a:ext cx="466090"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5</a:t>
            </a:r>
            <a:r>
              <a:rPr lang="zh-CN" altLang="en-US" sz="2000" b="1">
                <a:latin typeface="黑体" panose="02010609060101010101" pitchFamily="49" charset="-122"/>
                <a:ea typeface="黑体" panose="02010609060101010101" pitchFamily="49" charset="-122"/>
              </a:rPr>
              <a:t>课程优化的目标函数</a:t>
            </a:r>
            <a:endParaRPr lang="zh-CN" altLang="en-US" sz="2000" b="1">
              <a:latin typeface="黑体" panose="02010609060101010101" pitchFamily="49" charset="-122"/>
              <a:ea typeface="黑体" panose="02010609060101010101" pitchFamily="49" charset="-122"/>
            </a:endParaRPr>
          </a:p>
        </p:txBody>
      </p:sp>
      <p:sp>
        <p:nvSpPr>
          <p:cNvPr id="3" name="箭头: 右 5"/>
          <p:cNvSpPr/>
          <p:nvPr>
            <p:custDataLst>
              <p:tags r:id="rId3"/>
            </p:custDataLst>
          </p:nvPr>
        </p:nvSpPr>
        <p:spPr>
          <a:xfrm flipV="1">
            <a:off x="208577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箭头: 右 5"/>
          <p:cNvSpPr/>
          <p:nvPr>
            <p:custDataLst>
              <p:tags r:id="rId4"/>
            </p:custDataLst>
          </p:nvPr>
        </p:nvSpPr>
        <p:spPr>
          <a:xfrm flipV="1">
            <a:off x="3785667"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箭头: 右 5"/>
          <p:cNvSpPr/>
          <p:nvPr>
            <p:custDataLst>
              <p:tags r:id="rId5"/>
            </p:custDataLst>
          </p:nvPr>
        </p:nvSpPr>
        <p:spPr>
          <a:xfrm flipV="1">
            <a:off x="572559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箭头: 右 5"/>
          <p:cNvSpPr/>
          <p:nvPr>
            <p:custDataLst>
              <p:tags r:id="rId6"/>
            </p:custDataLst>
          </p:nvPr>
        </p:nvSpPr>
        <p:spPr>
          <a:xfrm flipV="1">
            <a:off x="7762672" y="2252775"/>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p:cNvPicPr>
            <a:picLocks noChangeAspect="1"/>
          </p:cNvPicPr>
          <p:nvPr>
            <p:custDataLst>
              <p:tags r:id="rId7"/>
            </p:custDataLst>
          </p:nvPr>
        </p:nvPicPr>
        <p:blipFill rotWithShape="1">
          <a:blip r:embed="rId8"/>
          <a:srcRect t="1919"/>
          <a:stretch>
            <a:fillRect/>
          </a:stretch>
        </p:blipFill>
        <p:spPr>
          <a:xfrm>
            <a:off x="1406525" y="4914265"/>
            <a:ext cx="7600950" cy="10712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29" y="6456680"/>
            <a:ext cx="904341" cy="338554"/>
          </a:xfrm>
          <a:prstGeom prst="rect">
            <a:avLst/>
          </a:prstGeom>
          <a:noFill/>
        </p:spPr>
        <p:txBody>
          <a:bodyPr wrap="square" rtlCol="0">
            <a:spAutoFit/>
          </a:bodyPr>
          <a:lstStyle/>
          <a:p>
            <a:pPr algn="r"/>
            <a:r>
              <a:rPr lang="en-US" altLang="zh-CN" sz="1600" dirty="0"/>
              <a:t>Page 13</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目标函数</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34" name="文本框 133"/>
          <p:cNvSpPr txBox="1"/>
          <p:nvPr/>
        </p:nvSpPr>
        <p:spPr>
          <a:xfrm>
            <a:off x="1070610" y="1888490"/>
            <a:ext cx="515620" cy="1237615"/>
          </a:xfrm>
          <a:prstGeom prst="rect">
            <a:avLst/>
          </a:prstGeom>
          <a:noFill/>
          <a:ln w="9525">
            <a:noFill/>
          </a:ln>
        </p:spPr>
        <p:txBody>
          <a:bodyPr>
            <a:noAutofit/>
          </a:bodyPr>
          <a:lstStyle/>
          <a:p>
            <a:pPr indent="0" algn="ctr"/>
            <a:r>
              <a:rPr lang="en-US" altLang="zh-CN" sz="2000" b="1">
                <a:solidFill>
                  <a:schemeClr val="tx1"/>
                </a:solidFill>
                <a:latin typeface="黑体" panose="02010609060101010101" pitchFamily="49" charset="-122"/>
                <a:ea typeface="黑体" panose="02010609060101010101" pitchFamily="49" charset="-122"/>
              </a:rPr>
              <a:t>1</a:t>
            </a:r>
            <a:r>
              <a:rPr lang="zh-CN" altLang="en-US" sz="2000" b="1">
                <a:solidFill>
                  <a:schemeClr val="tx1"/>
                </a:solidFill>
                <a:latin typeface="黑体" panose="02010609060101010101" pitchFamily="49" charset="-122"/>
                <a:ea typeface="黑体" panose="02010609060101010101" pitchFamily="49" charset="-122"/>
              </a:rPr>
              <a:t>选择课程</a:t>
            </a:r>
            <a:endParaRPr lang="zh-CN" altLang="en-US" sz="2000" b="1">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2964815" y="1798955"/>
            <a:ext cx="459105" cy="1938020"/>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课程能力值</a:t>
            </a:r>
            <a:endParaRPr lang="zh-CN" altLang="en-US" sz="2000" b="1">
              <a:latin typeface="黑体" panose="02010609060101010101" pitchFamily="49" charset="-122"/>
              <a:ea typeface="黑体" panose="02010609060101010101" pitchFamily="49" charset="-122"/>
            </a:endParaRPr>
          </a:p>
        </p:txBody>
      </p:sp>
      <p:sp>
        <p:nvSpPr>
          <p:cNvPr id="7" name="文本框 6"/>
          <p:cNvSpPr txBox="1"/>
          <p:nvPr/>
        </p:nvSpPr>
        <p:spPr>
          <a:xfrm>
            <a:off x="4669155" y="1482090"/>
            <a:ext cx="628015" cy="3169285"/>
          </a:xfrm>
          <a:prstGeom prst="rect">
            <a:avLst/>
          </a:prstGeom>
          <a:noFill/>
          <a:ln w="9525">
            <a:noFill/>
          </a:ln>
        </p:spPr>
        <p:txBody>
          <a:bodyPr wrap="square">
            <a:spAutoFit/>
          </a:bodyPr>
          <a:lstStyle/>
          <a:p>
            <a:pPr algn="ctr">
              <a:buClrTx/>
              <a:buSzTx/>
              <a:buFontTx/>
            </a:pPr>
            <a:r>
              <a:rPr lang="en-US" altLang="zh-CN" sz="2000" b="1">
                <a:latin typeface="黑体" panose="02010609060101010101" pitchFamily="49" charset="-122"/>
                <a:ea typeface="黑体" panose="02010609060101010101" pitchFamily="49" charset="-122"/>
              </a:rPr>
              <a:t>3</a:t>
            </a:r>
            <a:endParaRPr lang="en-US" altLang="zh-CN"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课程列表总能力值</a:t>
            </a:r>
            <a:endParaRPr lang="zh-CN" altLang="en-US" sz="2000" b="1">
              <a:latin typeface="黑体" panose="02010609060101010101" pitchFamily="49" charset="-122"/>
              <a:ea typeface="黑体" panose="02010609060101010101" pitchFamily="49" charset="-122"/>
            </a:endParaRPr>
          </a:p>
          <a:p>
            <a:pPr algn="ctr">
              <a:buClrTx/>
              <a:buSzTx/>
              <a:buFontTx/>
            </a:pPr>
            <a:r>
              <a:rPr lang="zh-CN" altLang="en-US" sz="2000" b="1">
                <a:latin typeface="黑体" panose="02010609060101010101" pitchFamily="49" charset="-122"/>
                <a:ea typeface="黑体" panose="02010609060101010101" pitchFamily="49" charset="-122"/>
              </a:rPr>
              <a:t>(终)</a:t>
            </a:r>
            <a:endParaRPr lang="zh-CN" altLang="en-US" sz="2000" b="1">
              <a:latin typeface="黑体" panose="02010609060101010101" pitchFamily="49" charset="-122"/>
              <a:ea typeface="黑体" panose="02010609060101010101" pitchFamily="49" charset="-122"/>
            </a:endParaRPr>
          </a:p>
        </p:txBody>
      </p:sp>
      <p:sp>
        <p:nvSpPr>
          <p:cNvPr id="8" name="文本框 7"/>
          <p:cNvSpPr txBox="1"/>
          <p:nvPr/>
        </p:nvSpPr>
        <p:spPr>
          <a:xfrm>
            <a:off x="6713855" y="1437640"/>
            <a:ext cx="480060" cy="3169285"/>
          </a:xfrm>
          <a:prstGeom prst="rect">
            <a:avLst/>
          </a:prstGeom>
          <a:noFill/>
          <a:ln w="9525">
            <a:noFill/>
          </a:ln>
        </p:spPr>
        <p:txBody>
          <a:bodyPr wrap="square">
            <a:spAutoFit/>
          </a:bodyPr>
          <a:lstStyle/>
          <a:p>
            <a:pPr indent="0" algn="ctr"/>
            <a:r>
              <a:rPr lang="en-US" altLang="zh-CN" sz="2000" b="1">
                <a:latin typeface="黑体" panose="02010609060101010101" pitchFamily="49" charset="-122"/>
                <a:ea typeface="黑体" panose="02010609060101010101" pitchFamily="49" charset="-122"/>
              </a:rPr>
              <a:t>4</a:t>
            </a:r>
            <a:r>
              <a:rPr lang="zh-CN" altLang="en-US" sz="2000" b="1">
                <a:latin typeface="黑体" panose="02010609060101010101" pitchFamily="49" charset="-122"/>
                <a:ea typeface="黑体" panose="02010609060101010101" pitchFamily="49" charset="-122"/>
              </a:rPr>
              <a:t>课程列表受欢迎程度</a:t>
            </a:r>
            <a:endParaRPr lang="zh-CN" altLang="en-US" b="0">
              <a:latin typeface="Times New Roman" panose="02020603050405020304" pitchFamily="18" charset="0"/>
              <a:ea typeface="宋体" panose="02010600030101010101" pitchFamily="2" charset="-122"/>
            </a:endParaRPr>
          </a:p>
        </p:txBody>
      </p:sp>
      <p:sp>
        <p:nvSpPr>
          <p:cNvPr id="9" name="文本框 8"/>
          <p:cNvSpPr txBox="1"/>
          <p:nvPr/>
        </p:nvSpPr>
        <p:spPr>
          <a:xfrm>
            <a:off x="8690610" y="1437640"/>
            <a:ext cx="466090" cy="3169285"/>
          </a:xfrm>
          <a:prstGeom prst="rect">
            <a:avLst/>
          </a:prstGeom>
          <a:noFill/>
          <a:ln w="9525">
            <a:noFill/>
          </a:ln>
        </p:spPr>
        <p:txBody>
          <a:bodyPr wrap="square">
            <a:spAutoFit/>
          </a:bodyPr>
          <a:lstStyle/>
          <a:p>
            <a:pPr algn="ctr">
              <a:buClrTx/>
              <a:buSzTx/>
              <a:buFontTx/>
            </a:pPr>
            <a:r>
              <a:rPr lang="en-US" altLang="zh-CN" sz="2000" b="1">
                <a:solidFill>
                  <a:srgbClr val="FF0000"/>
                </a:solidFill>
                <a:latin typeface="黑体" panose="02010609060101010101" pitchFamily="49" charset="-122"/>
                <a:ea typeface="黑体" panose="02010609060101010101" pitchFamily="49" charset="-122"/>
              </a:rPr>
              <a:t>5</a:t>
            </a:r>
            <a:r>
              <a:rPr lang="zh-CN" altLang="en-US" sz="2000" b="1">
                <a:solidFill>
                  <a:srgbClr val="FF0000"/>
                </a:solidFill>
                <a:latin typeface="黑体" panose="02010609060101010101" pitchFamily="49" charset="-122"/>
                <a:ea typeface="黑体" panose="02010609060101010101" pitchFamily="49" charset="-122"/>
              </a:rPr>
              <a:t>课程优化的目标函数</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3" name="箭头: 右 5"/>
          <p:cNvSpPr/>
          <p:nvPr>
            <p:custDataLst>
              <p:tags r:id="rId3"/>
            </p:custDataLst>
          </p:nvPr>
        </p:nvSpPr>
        <p:spPr>
          <a:xfrm flipV="1">
            <a:off x="208577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箭头: 右 5"/>
          <p:cNvSpPr/>
          <p:nvPr>
            <p:custDataLst>
              <p:tags r:id="rId4"/>
            </p:custDataLst>
          </p:nvPr>
        </p:nvSpPr>
        <p:spPr>
          <a:xfrm flipV="1">
            <a:off x="3785667"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箭头: 右 5"/>
          <p:cNvSpPr/>
          <p:nvPr>
            <p:custDataLst>
              <p:tags r:id="rId5"/>
            </p:custDataLst>
          </p:nvPr>
        </p:nvSpPr>
        <p:spPr>
          <a:xfrm flipV="1">
            <a:off x="5725592" y="2253410"/>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箭头: 右 5"/>
          <p:cNvSpPr/>
          <p:nvPr>
            <p:custDataLst>
              <p:tags r:id="rId6"/>
            </p:custDataLst>
          </p:nvPr>
        </p:nvSpPr>
        <p:spPr>
          <a:xfrm flipV="1">
            <a:off x="7762672" y="2252775"/>
            <a:ext cx="631596" cy="3674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p:cNvPicPr>
            <a:picLocks noChangeAspect="1"/>
          </p:cNvPicPr>
          <p:nvPr>
            <p:custDataLst>
              <p:tags r:id="rId7"/>
            </p:custDataLst>
          </p:nvPr>
        </p:nvPicPr>
        <p:blipFill>
          <a:blip r:embed="rId8"/>
          <a:srcRect b="9358"/>
          <a:stretch>
            <a:fillRect/>
          </a:stretch>
        </p:blipFill>
        <p:spPr>
          <a:xfrm>
            <a:off x="1586230" y="4651375"/>
            <a:ext cx="7569200" cy="1076325"/>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2061210" y="5867400"/>
            <a:ext cx="6921500" cy="787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996438" cy="338554"/>
          </a:xfrm>
          <a:prstGeom prst="rect">
            <a:avLst/>
          </a:prstGeom>
          <a:noFill/>
        </p:spPr>
        <p:txBody>
          <a:bodyPr wrap="square" rtlCol="0">
            <a:spAutoFit/>
          </a:bodyPr>
          <a:lstStyle/>
          <a:p>
            <a:pPr algn="r"/>
            <a:r>
              <a:rPr lang="en-US" altLang="zh-CN" sz="1600" dirty="0"/>
              <a:t>Page 14</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约束条件</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3"/>
            </p:custDataLst>
          </p:nvPr>
        </p:nvPicPr>
        <p:blipFill>
          <a:blip r:embed="rId4"/>
          <a:stretch>
            <a:fillRect/>
          </a:stretch>
        </p:blipFill>
        <p:spPr>
          <a:xfrm>
            <a:off x="1625600" y="1819275"/>
            <a:ext cx="6807200" cy="114935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178050" y="2124075"/>
            <a:ext cx="6813550" cy="112395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2654300" y="2399665"/>
            <a:ext cx="6781800" cy="1155700"/>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3117850" y="2654300"/>
            <a:ext cx="6940550" cy="1219200"/>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2876550" y="2968625"/>
            <a:ext cx="6921500" cy="1270000"/>
          </a:xfrm>
          <a:prstGeom prst="rect">
            <a:avLst/>
          </a:prstGeom>
        </p:spPr>
      </p:pic>
      <p:pic>
        <p:nvPicPr>
          <p:cNvPr id="10" name="图片 9"/>
          <p:cNvPicPr>
            <a:picLocks noChangeAspect="1"/>
          </p:cNvPicPr>
          <p:nvPr>
            <p:custDataLst>
              <p:tags r:id="rId13"/>
            </p:custDataLst>
          </p:nvPr>
        </p:nvPicPr>
        <p:blipFill>
          <a:blip r:embed="rId14"/>
          <a:stretch>
            <a:fillRect/>
          </a:stretch>
        </p:blipFill>
        <p:spPr>
          <a:xfrm>
            <a:off x="2546350" y="3248025"/>
            <a:ext cx="6889750" cy="1206500"/>
          </a:xfrm>
          <a:prstGeom prst="rect">
            <a:avLst/>
          </a:prstGeom>
        </p:spPr>
      </p:pic>
      <p:pic>
        <p:nvPicPr>
          <p:cNvPr id="11" name="图片 10"/>
          <p:cNvPicPr>
            <a:picLocks noChangeAspect="1"/>
          </p:cNvPicPr>
          <p:nvPr>
            <p:custDataLst>
              <p:tags r:id="rId15"/>
            </p:custDataLst>
          </p:nvPr>
        </p:nvPicPr>
        <p:blipFill>
          <a:blip r:embed="rId16"/>
          <a:stretch>
            <a:fillRect/>
          </a:stretch>
        </p:blipFill>
        <p:spPr>
          <a:xfrm>
            <a:off x="2308225" y="3492500"/>
            <a:ext cx="6826250" cy="1409700"/>
          </a:xfrm>
          <a:prstGeom prst="rect">
            <a:avLst/>
          </a:prstGeom>
        </p:spPr>
      </p:pic>
      <p:pic>
        <p:nvPicPr>
          <p:cNvPr id="12" name="图片 11"/>
          <p:cNvPicPr>
            <a:picLocks noChangeAspect="1"/>
          </p:cNvPicPr>
          <p:nvPr>
            <p:custDataLst>
              <p:tags r:id="rId17"/>
            </p:custDataLst>
          </p:nvPr>
        </p:nvPicPr>
        <p:blipFill>
          <a:blip r:embed="rId18"/>
          <a:stretch>
            <a:fillRect/>
          </a:stretch>
        </p:blipFill>
        <p:spPr>
          <a:xfrm>
            <a:off x="1689100" y="3829050"/>
            <a:ext cx="6883400" cy="1117600"/>
          </a:xfrm>
          <a:prstGeom prst="rect">
            <a:avLst/>
          </a:prstGeom>
        </p:spPr>
      </p:pic>
      <p:pic>
        <p:nvPicPr>
          <p:cNvPr id="14" name="图片 13"/>
          <p:cNvPicPr>
            <a:picLocks noChangeAspect="1"/>
          </p:cNvPicPr>
          <p:nvPr>
            <p:custDataLst>
              <p:tags r:id="rId19"/>
            </p:custDataLst>
          </p:nvPr>
        </p:nvPicPr>
        <p:blipFill>
          <a:blip r:embed="rId20"/>
          <a:srcRect t="8927"/>
          <a:stretch>
            <a:fillRect/>
          </a:stretch>
        </p:blipFill>
        <p:spPr>
          <a:xfrm>
            <a:off x="1352550" y="4036695"/>
            <a:ext cx="6959600" cy="1185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250"/>
                            </p:stCondLst>
                            <p:childTnLst>
                              <p:par>
                                <p:cTn id="13" presetID="22" presetClass="entr" presetSubtype="4" fill="hold"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2000"/>
                            </p:stCondLst>
                            <p:childTnLst>
                              <p:par>
                                <p:cTn id="17" presetID="22" presetClass="entr" presetSubtype="4"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750"/>
                            </p:stCondLst>
                            <p:childTnLst>
                              <p:par>
                                <p:cTn id="21" presetID="22" presetClass="entr" presetSubtype="4" fill="hold"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3500"/>
                            </p:stCondLst>
                            <p:childTnLst>
                              <p:par>
                                <p:cTn id="25" presetID="22" presetClass="entr" presetSubtype="4"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4250"/>
                            </p:stCondLst>
                            <p:childTnLst>
                              <p:par>
                                <p:cTn id="29" presetID="22" presetClass="entr" presetSubtype="4" fill="hold"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5000"/>
                            </p:stCondLst>
                            <p:childTnLst>
                              <p:par>
                                <p:cTn id="33" presetID="22" presetClass="entr" presetSubtype="4" fill="hold" nodeType="afterEffect">
                                  <p:stCondLst>
                                    <p:cond delay="25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5750"/>
                            </p:stCondLst>
                            <p:childTnLst>
                              <p:par>
                                <p:cTn id="37" presetID="22" presetClass="entr" presetSubtype="4" fill="hold" nodeType="afterEffect">
                                  <p:stCondLst>
                                    <p:cond delay="25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930654" cy="338554"/>
          </a:xfrm>
          <a:prstGeom prst="rect">
            <a:avLst/>
          </a:prstGeom>
          <a:noFill/>
        </p:spPr>
        <p:txBody>
          <a:bodyPr wrap="square" rtlCol="0">
            <a:spAutoFit/>
          </a:bodyPr>
          <a:lstStyle/>
          <a:p>
            <a:pPr algn="r"/>
            <a:r>
              <a:rPr lang="en-US" altLang="zh-CN" sz="1600" dirty="0"/>
              <a:t>Page 15</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8675370"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约束条件</a:t>
            </a:r>
            <a:r>
              <a:rPr lang="en-US" altLang="zh-CN" b="1">
                <a:solidFill>
                  <a:schemeClr val="accent6">
                    <a:lumMod val="60000"/>
                    <a:lumOff val="40000"/>
                  </a:schemeClr>
                </a:solidFill>
                <a:latin typeface="微软雅黑" panose="020B0503020204020204" charset="-122"/>
                <a:ea typeface="微软雅黑" panose="020B0503020204020204" charset="-122"/>
              </a:rPr>
              <a:t>-用有向无回图表示各课程间的关系</a:t>
            </a:r>
            <a:endParaRPr lang="en-US" altLang="zh-CN" b="1">
              <a:solidFill>
                <a:schemeClr val="accent6">
                  <a:lumMod val="60000"/>
                  <a:lumOff val="40000"/>
                </a:schemeClr>
              </a:solidFill>
              <a:latin typeface="微软雅黑" panose="020B0503020204020204" charset="-122"/>
              <a:ea typeface="微软雅黑" panose="020B0503020204020204" charset="-122"/>
            </a:endParaRPr>
          </a:p>
        </p:txBody>
      </p:sp>
      <p:grpSp>
        <p:nvGrpSpPr>
          <p:cNvPr id="37" name="组合 36"/>
          <p:cNvGrpSpPr/>
          <p:nvPr/>
        </p:nvGrpSpPr>
        <p:grpSpPr>
          <a:xfrm>
            <a:off x="6567807" y="2654227"/>
            <a:ext cx="3768769" cy="2527374"/>
            <a:chOff x="7814" y="3618"/>
            <a:chExt cx="4443" cy="3339"/>
          </a:xfrm>
        </p:grpSpPr>
        <p:sp>
          <p:nvSpPr>
            <p:cNvPr id="76" name="椭圆 75"/>
            <p:cNvSpPr/>
            <p:nvPr>
              <p:custDataLst>
                <p:tags r:id="rId3"/>
              </p:custDataLst>
            </p:nvPr>
          </p:nvSpPr>
          <p:spPr>
            <a:xfrm>
              <a:off x="8268" y="5155"/>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endParaRPr lang="en-US" altLang="zh-CN" sz="1400"/>
            </a:p>
          </p:txBody>
        </p:sp>
        <p:sp>
          <p:nvSpPr>
            <p:cNvPr id="16" name="椭圆 15"/>
            <p:cNvSpPr/>
            <p:nvPr>
              <p:custDataLst>
                <p:tags r:id="rId4"/>
              </p:custDataLst>
            </p:nvPr>
          </p:nvSpPr>
          <p:spPr>
            <a:xfrm>
              <a:off x="8055" y="6281"/>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2</a:t>
              </a:r>
              <a:endParaRPr lang="en-US" altLang="zh-CN" sz="1400"/>
            </a:p>
          </p:txBody>
        </p:sp>
        <p:sp>
          <p:nvSpPr>
            <p:cNvPr id="17" name="椭圆 16"/>
            <p:cNvSpPr/>
            <p:nvPr>
              <p:custDataLst>
                <p:tags r:id="rId5"/>
              </p:custDataLst>
            </p:nvPr>
          </p:nvSpPr>
          <p:spPr>
            <a:xfrm>
              <a:off x="10691" y="5827"/>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4</a:t>
              </a:r>
              <a:endParaRPr lang="en-US" altLang="zh-CN" sz="1400"/>
            </a:p>
          </p:txBody>
        </p:sp>
        <p:sp>
          <p:nvSpPr>
            <p:cNvPr id="18" name="椭圆 17"/>
            <p:cNvSpPr/>
            <p:nvPr>
              <p:custDataLst>
                <p:tags r:id="rId6"/>
              </p:custDataLst>
            </p:nvPr>
          </p:nvSpPr>
          <p:spPr>
            <a:xfrm>
              <a:off x="9373" y="6049"/>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3</a:t>
              </a:r>
              <a:endParaRPr lang="en-US" altLang="zh-CN" sz="1400"/>
            </a:p>
          </p:txBody>
        </p:sp>
        <p:sp>
          <p:nvSpPr>
            <p:cNvPr id="19" name="椭圆 18"/>
            <p:cNvSpPr/>
            <p:nvPr>
              <p:custDataLst>
                <p:tags r:id="rId7"/>
              </p:custDataLst>
            </p:nvPr>
          </p:nvSpPr>
          <p:spPr>
            <a:xfrm>
              <a:off x="7814" y="4212"/>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5</a:t>
              </a:r>
              <a:endParaRPr lang="en-US" altLang="zh-CN" sz="1400"/>
            </a:p>
          </p:txBody>
        </p:sp>
        <p:sp>
          <p:nvSpPr>
            <p:cNvPr id="20" name="椭圆 19"/>
            <p:cNvSpPr/>
            <p:nvPr>
              <p:custDataLst>
                <p:tags r:id="rId8"/>
              </p:custDataLst>
            </p:nvPr>
          </p:nvSpPr>
          <p:spPr>
            <a:xfrm>
              <a:off x="9373" y="4779"/>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6</a:t>
              </a:r>
              <a:endParaRPr lang="en-US" altLang="zh-CN" sz="1400"/>
            </a:p>
          </p:txBody>
        </p:sp>
        <p:sp>
          <p:nvSpPr>
            <p:cNvPr id="21" name="椭圆 20"/>
            <p:cNvSpPr/>
            <p:nvPr>
              <p:custDataLst>
                <p:tags r:id="rId9"/>
              </p:custDataLst>
            </p:nvPr>
          </p:nvSpPr>
          <p:spPr>
            <a:xfrm>
              <a:off x="10588" y="4325"/>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7</a:t>
              </a:r>
              <a:endParaRPr lang="en-US" altLang="zh-CN" sz="1400"/>
            </a:p>
          </p:txBody>
        </p:sp>
        <p:sp>
          <p:nvSpPr>
            <p:cNvPr id="22" name="椭圆 21"/>
            <p:cNvSpPr/>
            <p:nvPr>
              <p:custDataLst>
                <p:tags r:id="rId10"/>
              </p:custDataLst>
            </p:nvPr>
          </p:nvSpPr>
          <p:spPr>
            <a:xfrm>
              <a:off x="11803" y="6503"/>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8</a:t>
              </a:r>
              <a:endParaRPr lang="en-US" altLang="zh-CN" sz="1400"/>
            </a:p>
          </p:txBody>
        </p:sp>
        <p:sp>
          <p:nvSpPr>
            <p:cNvPr id="23" name="椭圆 22"/>
            <p:cNvSpPr/>
            <p:nvPr>
              <p:custDataLst>
                <p:tags r:id="rId11"/>
              </p:custDataLst>
            </p:nvPr>
          </p:nvSpPr>
          <p:spPr>
            <a:xfrm>
              <a:off x="11803" y="3618"/>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9</a:t>
              </a:r>
              <a:endParaRPr lang="en-US" altLang="zh-CN" sz="1400"/>
            </a:p>
          </p:txBody>
        </p:sp>
        <p:sp>
          <p:nvSpPr>
            <p:cNvPr id="25" name="椭圆 24"/>
            <p:cNvSpPr/>
            <p:nvPr>
              <p:custDataLst>
                <p:tags r:id="rId12"/>
              </p:custDataLst>
            </p:nvPr>
          </p:nvSpPr>
          <p:spPr>
            <a:xfrm>
              <a:off x="11803" y="5155"/>
              <a:ext cx="454" cy="454"/>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⑩</a:t>
              </a:r>
              <a:endParaRPr lang="zh-CN" altLang="en-US" sz="1400"/>
            </a:p>
          </p:txBody>
        </p:sp>
        <p:cxnSp>
          <p:nvCxnSpPr>
            <p:cNvPr id="26" name="直接箭头连接符 25"/>
            <p:cNvCxnSpPr>
              <a:stCxn id="76" idx="6"/>
              <a:endCxn id="20" idx="3"/>
            </p:cNvCxnSpPr>
            <p:nvPr/>
          </p:nvCxnSpPr>
          <p:spPr>
            <a:xfrm flipV="1">
              <a:off x="8722" y="5167"/>
              <a:ext cx="717" cy="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9" idx="6"/>
              <a:endCxn id="21" idx="2"/>
            </p:cNvCxnSpPr>
            <p:nvPr/>
          </p:nvCxnSpPr>
          <p:spPr>
            <a:xfrm>
              <a:off x="8268" y="4439"/>
              <a:ext cx="2320" cy="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0" idx="6"/>
              <a:endCxn id="21" idx="3"/>
            </p:cNvCxnSpPr>
            <p:nvPr/>
          </p:nvCxnSpPr>
          <p:spPr>
            <a:xfrm flipV="1">
              <a:off x="9827" y="4713"/>
              <a:ext cx="827" cy="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0" idx="6"/>
              <a:endCxn id="25" idx="2"/>
            </p:cNvCxnSpPr>
            <p:nvPr/>
          </p:nvCxnSpPr>
          <p:spPr>
            <a:xfrm>
              <a:off x="9827" y="5006"/>
              <a:ext cx="1976" cy="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6"/>
              <a:endCxn id="25" idx="1"/>
            </p:cNvCxnSpPr>
            <p:nvPr/>
          </p:nvCxnSpPr>
          <p:spPr>
            <a:xfrm>
              <a:off x="11042" y="4552"/>
              <a:ext cx="827" cy="6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9" idx="6"/>
              <a:endCxn id="23" idx="2"/>
            </p:cNvCxnSpPr>
            <p:nvPr/>
          </p:nvCxnSpPr>
          <p:spPr>
            <a:xfrm flipV="1">
              <a:off x="8268" y="3845"/>
              <a:ext cx="3535" cy="5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3" idx="3"/>
            </p:cNvCxnSpPr>
            <p:nvPr/>
          </p:nvCxnSpPr>
          <p:spPr>
            <a:xfrm flipV="1">
              <a:off x="11072" y="4006"/>
              <a:ext cx="797" cy="5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6" idx="6"/>
            </p:cNvCxnSpPr>
            <p:nvPr/>
          </p:nvCxnSpPr>
          <p:spPr>
            <a:xfrm flipV="1">
              <a:off x="8509" y="6323"/>
              <a:ext cx="853" cy="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6"/>
              <a:endCxn id="17" idx="2"/>
            </p:cNvCxnSpPr>
            <p:nvPr/>
          </p:nvCxnSpPr>
          <p:spPr>
            <a:xfrm flipV="1">
              <a:off x="9827" y="6054"/>
              <a:ext cx="864" cy="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7" idx="6"/>
              <a:endCxn id="22" idx="1"/>
            </p:cNvCxnSpPr>
            <p:nvPr/>
          </p:nvCxnSpPr>
          <p:spPr>
            <a:xfrm>
              <a:off x="11145" y="6054"/>
              <a:ext cx="724" cy="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716280" y="1522095"/>
            <a:ext cx="3220720" cy="4595495"/>
            <a:chOff x="716280" y="1522095"/>
            <a:chExt cx="3220720" cy="4595495"/>
          </a:xfrm>
        </p:grpSpPr>
        <p:graphicFrame>
          <p:nvGraphicFramePr>
            <p:cNvPr id="3" name="表格 2"/>
            <p:cNvGraphicFramePr/>
            <p:nvPr>
              <p:custDataLst>
                <p:tags r:id="rId13"/>
              </p:custDataLst>
            </p:nvPr>
          </p:nvGraphicFramePr>
          <p:xfrm>
            <a:off x="716280" y="1928495"/>
            <a:ext cx="3220720" cy="4189095"/>
          </p:xfrm>
          <a:graphic>
            <a:graphicData uri="http://schemas.openxmlformats.org/drawingml/2006/table">
              <a:tbl>
                <a:tblPr firstRow="1" bandRow="1">
                  <a:tableStyleId>{5940675A-B579-460E-94D1-54222C63F5DA}</a:tableStyleId>
                </a:tblPr>
                <a:tblGrid>
                  <a:gridCol w="942975"/>
                  <a:gridCol w="1374140"/>
                  <a:gridCol w="903605"/>
                </a:tblGrid>
                <a:tr h="517525">
                  <a:tc>
                    <a:txBody>
                      <a:bodyPr/>
                      <a:lstStyle/>
                      <a:p>
                        <a:pPr algn="ctr">
                          <a:buNone/>
                        </a:pPr>
                        <a:r>
                          <a:rPr lang="zh-CN" altLang="en-US" sz="1400" b="1"/>
                          <a:t>课程编号</a:t>
                        </a:r>
                        <a:endParaRPr lang="zh-CN" altLang="en-US" sz="1400" b="1"/>
                      </a:p>
                    </a:txBody>
                    <a:tcPr anchor="ctr">
                      <a:lnL>
                        <a:noFill/>
                      </a:lnL>
                      <a:lnR>
                        <a:noFill/>
                      </a:lnR>
                      <a:lnT w="12700">
                        <a:solidFill>
                          <a:schemeClr val="tx1"/>
                        </a:solidFill>
                        <a:prstDash val="solid"/>
                      </a:lnT>
                      <a:lnB w="12700">
                        <a:solidFill>
                          <a:schemeClr val="tx1"/>
                        </a:solidFill>
                        <a:prstDash val="solid"/>
                      </a:lnB>
                      <a:lnTlToBr>
                        <a:noFill/>
                      </a:lnTlToBr>
                      <a:lnBlToTr>
                        <a:noFill/>
                      </a:lnBlToTr>
                    </a:tcPr>
                  </a:tc>
                  <a:tc>
                    <a:txBody>
                      <a:bodyPr/>
                      <a:lstStyle/>
                      <a:p>
                        <a:pPr algn="ctr">
                          <a:buClrTx/>
                          <a:buSzTx/>
                          <a:buFontTx/>
                          <a:buNone/>
                        </a:pPr>
                        <a:r>
                          <a:rPr lang="zh-CN" altLang="en-US" sz="1400" b="1"/>
                          <a:t>课程名称</a:t>
                        </a:r>
                        <a:endParaRPr lang="zh-CN" altLang="en-US" sz="1400" b="1"/>
                      </a:p>
                    </a:txBody>
                    <a:tcPr anchor="ctr">
                      <a:lnL>
                        <a:noFill/>
                      </a:lnL>
                      <a:lnR>
                        <a:noFill/>
                      </a:lnR>
                      <a:lnT w="12700">
                        <a:solidFill>
                          <a:schemeClr val="tx1"/>
                        </a:solidFill>
                        <a:prstDash val="solid"/>
                      </a:lnT>
                      <a:lnB w="12700">
                        <a:solidFill>
                          <a:schemeClr val="tx1"/>
                        </a:solidFill>
                        <a:prstDash val="solid"/>
                      </a:lnB>
                      <a:lnTlToBr>
                        <a:noFill/>
                      </a:lnTlToBr>
                      <a:lnBlToTr>
                        <a:noFill/>
                      </a:lnBlToTr>
                    </a:tcPr>
                  </a:tc>
                  <a:tc>
                    <a:txBody>
                      <a:bodyPr/>
                      <a:lstStyle/>
                      <a:p>
                        <a:pPr algn="ctr">
                          <a:buClrTx/>
                          <a:buSzTx/>
                          <a:buFontTx/>
                          <a:buNone/>
                        </a:pPr>
                        <a:r>
                          <a:rPr lang="zh-CN" altLang="en-US" sz="1400" b="1"/>
                          <a:t>前导课程</a:t>
                        </a:r>
                        <a:endParaRPr lang="zh-CN" altLang="en-US" sz="1400" b="1"/>
                      </a:p>
                    </a:txBody>
                    <a:tcPr anchor="ctr">
                      <a:lnL>
                        <a:noFill/>
                      </a:lnL>
                      <a:lnR>
                        <a:noFill/>
                      </a:lnR>
                      <a:lnT w="12700">
                        <a:solidFill>
                          <a:schemeClr val="tx1"/>
                        </a:solidFill>
                        <a:prstDash val="solid"/>
                      </a:lnT>
                      <a:lnB w="12700">
                        <a:solidFill>
                          <a:schemeClr val="tx1"/>
                        </a:solidFill>
                        <a:prstDash val="solid"/>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①</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w="12700">
                        <a:solidFill>
                          <a:schemeClr val="tx1"/>
                        </a:solidFill>
                        <a:prstDash val="solid"/>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高度数学</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w="12700">
                        <a:solidFill>
                          <a:schemeClr val="tx1"/>
                        </a:solidFill>
                        <a:prstDash val="solid"/>
                      </a:lnT>
                      <a:lnB>
                        <a:noFill/>
                      </a:lnB>
                      <a:lnTlToBr>
                        <a:noFill/>
                      </a:lnTlToBr>
                      <a:lnBlToTr>
                        <a:noFill/>
                      </a:lnBlToTr>
                    </a:tcPr>
                  </a:tc>
                  <a:tc>
                    <a:txBody>
                      <a:bodyPr/>
                      <a:lstStyle/>
                      <a:p>
                        <a:pPr algn="ctr">
                          <a:buNone/>
                        </a:pPr>
                        <a:r>
                          <a:rPr lang="en-US" altLang="zh-CN" sz="1400">
                            <a:latin typeface="华文楷体" panose="02010600040101010101" pitchFamily="2" charset="-122"/>
                            <a:ea typeface="华文楷体" panose="02010600040101010101" pitchFamily="2" charset="-122"/>
                          </a:rPr>
                          <a:t>/</a:t>
                        </a:r>
                        <a:endParaRPr lang="en-US" altLang="zh-CN" sz="1400">
                          <a:latin typeface="华文楷体" panose="02010600040101010101" pitchFamily="2" charset="-122"/>
                          <a:ea typeface="华文楷体" panose="02010600040101010101" pitchFamily="2" charset="-122"/>
                        </a:endParaRPr>
                      </a:p>
                    </a:txBody>
                    <a:tcPr anchor="ctr">
                      <a:lnL>
                        <a:noFill/>
                      </a:lnL>
                      <a:lnR>
                        <a:noFill/>
                      </a:lnR>
                      <a:lnT w="12700">
                        <a:solidFill>
                          <a:schemeClr val="tx1"/>
                        </a:solidFill>
                        <a:prstDash val="solid"/>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②</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计算机导论</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en-US" altLang="zh-CN" sz="1400">
                            <a:latin typeface="华文楷体" panose="02010600040101010101" pitchFamily="2" charset="-122"/>
                            <a:ea typeface="华文楷体" panose="02010600040101010101" pitchFamily="2" charset="-122"/>
                          </a:rPr>
                          <a:t>/</a:t>
                        </a:r>
                        <a:endParaRPr lang="en-US" altLang="zh-CN"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665">
                  <a:tc>
                    <a:txBody>
                      <a:bodyPr/>
                      <a:lstStyle/>
                      <a:p>
                        <a:pPr algn="ctr">
                          <a:buNone/>
                        </a:pPr>
                        <a:r>
                          <a:rPr lang="zh-CN" altLang="en-US" sz="1400">
                            <a:latin typeface="华文楷体" panose="02010600040101010101" pitchFamily="2" charset="-122"/>
                            <a:ea typeface="华文楷体" panose="02010600040101010101" pitchFamily="2" charset="-122"/>
                          </a:rPr>
                          <a:t>③</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sym typeface="+mn-ea"/>
                          </a:rPr>
                          <a:t>电子技术</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②</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④</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sym typeface="+mn-ea"/>
                          </a:rPr>
                          <a:t>数字逻辑</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③</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⑤</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en-US" altLang="zh-CN" sz="1400">
                            <a:latin typeface="华文楷体" panose="02010600040101010101" pitchFamily="2" charset="-122"/>
                            <a:ea typeface="华文楷体" panose="02010600040101010101" pitchFamily="2" charset="-122"/>
                          </a:rPr>
                          <a:t>C++</a:t>
                        </a:r>
                        <a:r>
                          <a:rPr lang="zh-CN" altLang="en-US" sz="1400">
                            <a:latin typeface="华文楷体" panose="02010600040101010101" pitchFamily="2" charset="-122"/>
                            <a:ea typeface="华文楷体" panose="02010600040101010101" pitchFamily="2" charset="-122"/>
                          </a:rPr>
                          <a:t>程序设计</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en-US" altLang="zh-CN" sz="1400">
                            <a:latin typeface="华文楷体" panose="02010600040101010101" pitchFamily="2" charset="-122"/>
                            <a:ea typeface="华文楷体" panose="02010600040101010101" pitchFamily="2" charset="-122"/>
                          </a:rPr>
                          <a:t>/</a:t>
                        </a:r>
                        <a:endParaRPr lang="en-US" altLang="zh-CN"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⑥</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离散数学</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①</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⑦</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数据结构</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⑤，⑥</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665">
                  <a:tc>
                    <a:txBody>
                      <a:bodyPr/>
                      <a:lstStyle/>
                      <a:p>
                        <a:pPr algn="ctr">
                          <a:buNone/>
                        </a:pPr>
                        <a:r>
                          <a:rPr lang="zh-CN" altLang="en-US" sz="1400">
                            <a:latin typeface="华文楷体" panose="02010600040101010101" pitchFamily="2" charset="-122"/>
                            <a:ea typeface="华文楷体" panose="02010600040101010101" pitchFamily="2" charset="-122"/>
                          </a:rPr>
                          <a:t>⑧</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组成原理</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④</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⑨</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编译原理</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⑤，⑦</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a:noFill/>
                      </a:lnB>
                      <a:lnTlToBr>
                        <a:noFill/>
                      </a:lnTlToBr>
                      <a:lnBlToTr>
                        <a:noFill/>
                      </a:lnBlToTr>
                    </a:tcPr>
                  </a:tc>
                </a:tr>
                <a:tr h="367030">
                  <a:tc>
                    <a:txBody>
                      <a:bodyPr/>
                      <a:lstStyle/>
                      <a:p>
                        <a:pPr algn="ctr">
                          <a:buNone/>
                        </a:pPr>
                        <a:r>
                          <a:rPr lang="zh-CN" altLang="en-US" sz="1400">
                            <a:latin typeface="华文楷体" panose="02010600040101010101" pitchFamily="2" charset="-122"/>
                            <a:ea typeface="华文楷体" panose="02010600040101010101" pitchFamily="2" charset="-122"/>
                          </a:rPr>
                          <a:t>⑩</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w="12700">
                        <a:solidFill>
                          <a:schemeClr val="tx1"/>
                        </a:solidFill>
                        <a:prstDash val="solid"/>
                      </a:lnB>
                      <a:lnTlToBr>
                        <a:noFill/>
                      </a:lnTlToBr>
                      <a:lnBlToTr>
                        <a:noFill/>
                      </a:lnBlToTr>
                    </a:tcPr>
                  </a:tc>
                  <a:tc>
                    <a:txBody>
                      <a:bodyPr/>
                      <a:lstStyle/>
                      <a:p>
                        <a:pPr algn="ctr">
                          <a:buNone/>
                        </a:pPr>
                        <a:r>
                          <a:rPr lang="zh-CN" altLang="en-US" sz="1400">
                            <a:latin typeface="华文楷体" panose="02010600040101010101" pitchFamily="2" charset="-122"/>
                            <a:ea typeface="华文楷体" panose="02010600040101010101" pitchFamily="2" charset="-122"/>
                          </a:rPr>
                          <a:t>数据库原理</a:t>
                        </a:r>
                        <a:endParaRPr lang="zh-CN" altLang="en-US" sz="1400">
                          <a:latin typeface="华文楷体" panose="02010600040101010101" pitchFamily="2" charset="-122"/>
                          <a:ea typeface="华文楷体" panose="02010600040101010101" pitchFamily="2" charset="-122"/>
                        </a:endParaRPr>
                      </a:p>
                    </a:txBody>
                    <a:tcPr anchor="ctr">
                      <a:lnL>
                        <a:noFill/>
                      </a:lnL>
                      <a:lnR>
                        <a:noFill/>
                      </a:lnR>
                      <a:lnT>
                        <a:noFill/>
                      </a:lnT>
                      <a:lnB w="12700">
                        <a:solidFill>
                          <a:schemeClr val="tx1"/>
                        </a:solidFill>
                        <a:prstDash val="solid"/>
                      </a:lnB>
                      <a:lnTlToBr>
                        <a:noFill/>
                      </a:lnTlToBr>
                      <a:lnBlToTr>
                        <a:noFill/>
                      </a:lnBlToTr>
                    </a:tcPr>
                  </a:tc>
                  <a:tc>
                    <a:txBody>
                      <a:bodyPr/>
                      <a:lstStyle/>
                      <a:p>
                        <a:pPr algn="ctr">
                          <a:buNone/>
                        </a:pPr>
                        <a:r>
                          <a:rPr lang="zh-CN" altLang="en-US" sz="1400" dirty="0">
                            <a:latin typeface="华文楷体" panose="02010600040101010101" pitchFamily="2" charset="-122"/>
                            <a:ea typeface="华文楷体" panose="02010600040101010101" pitchFamily="2" charset="-122"/>
                          </a:rPr>
                          <a:t>⑥，⑦</a:t>
                        </a:r>
                        <a:endParaRPr lang="zh-CN" altLang="en-US" sz="1400" dirty="0">
                          <a:latin typeface="华文楷体" panose="02010600040101010101" pitchFamily="2" charset="-122"/>
                          <a:ea typeface="华文楷体" panose="02010600040101010101" pitchFamily="2" charset="-122"/>
                        </a:endParaRPr>
                      </a:p>
                    </a:txBody>
                    <a:tcPr anchor="ctr">
                      <a:lnL>
                        <a:noFill/>
                      </a:lnL>
                      <a:lnR>
                        <a:noFill/>
                      </a:lnR>
                      <a:lnT>
                        <a:noFill/>
                      </a:lnT>
                      <a:lnB w="12700">
                        <a:solidFill>
                          <a:schemeClr val="tx1"/>
                        </a:solidFill>
                        <a:prstDash val="solid"/>
                      </a:lnB>
                      <a:lnTlToBr>
                        <a:noFill/>
                      </a:lnTlToBr>
                      <a:lnBlToTr>
                        <a:noFill/>
                      </a:lnBlToTr>
                    </a:tcPr>
                  </a:tc>
                </a:tr>
              </a:tbl>
            </a:graphicData>
          </a:graphic>
        </p:graphicFrame>
        <p:sp>
          <p:nvSpPr>
            <p:cNvPr id="38" name="文本框 37"/>
            <p:cNvSpPr txBox="1"/>
            <p:nvPr/>
          </p:nvSpPr>
          <p:spPr>
            <a:xfrm>
              <a:off x="1218565" y="1522095"/>
              <a:ext cx="2216150" cy="337185"/>
            </a:xfrm>
            <a:prstGeom prst="rect">
              <a:avLst/>
            </a:prstGeom>
            <a:noFill/>
          </p:spPr>
          <p:txBody>
            <a:bodyPr wrap="square" rtlCol="0" anchor="t">
              <a:spAutoFit/>
            </a:bodyPr>
            <a:lstStyle/>
            <a:p>
              <a:r>
                <a:rPr lang="zh-CN" altLang="en-US" sz="1600">
                  <a:sym typeface="+mn-ea"/>
                </a:rPr>
                <a:t>表</a:t>
              </a:r>
              <a:r>
                <a:rPr lang="en-US" altLang="zh-CN" sz="1600">
                  <a:sym typeface="+mn-ea"/>
                </a:rPr>
                <a:t>4</a:t>
              </a:r>
              <a:r>
                <a:rPr lang="zh-CN" altLang="en-US" sz="1600">
                  <a:sym typeface="+mn-ea"/>
                </a:rPr>
                <a:t>  课程之间相互关系</a:t>
              </a:r>
              <a:endParaRPr lang="zh-CN" altLang="en-US" sz="1600">
                <a:sym typeface="+mn-ea"/>
              </a:endParaRPr>
            </a:p>
          </p:txBody>
        </p:sp>
      </p:grpSp>
      <p:grpSp>
        <p:nvGrpSpPr>
          <p:cNvPr id="6" name="组合 5"/>
          <p:cNvGrpSpPr/>
          <p:nvPr/>
        </p:nvGrpSpPr>
        <p:grpSpPr>
          <a:xfrm>
            <a:off x="4385945" y="3411855"/>
            <a:ext cx="1410335" cy="639445"/>
            <a:chOff x="4385945" y="3411855"/>
            <a:chExt cx="1410335" cy="639445"/>
          </a:xfrm>
        </p:grpSpPr>
        <p:sp>
          <p:nvSpPr>
            <p:cNvPr id="39" name="箭头: 右 5"/>
            <p:cNvSpPr/>
            <p:nvPr>
              <p:custDataLst>
                <p:tags r:id="rId14"/>
              </p:custDataLst>
            </p:nvPr>
          </p:nvSpPr>
          <p:spPr>
            <a:xfrm flipV="1">
              <a:off x="4630420" y="3683635"/>
              <a:ext cx="993775" cy="36766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文本框 39"/>
            <p:cNvSpPr txBox="1"/>
            <p:nvPr/>
          </p:nvSpPr>
          <p:spPr>
            <a:xfrm>
              <a:off x="4385945" y="3411855"/>
              <a:ext cx="1410335" cy="337185"/>
            </a:xfrm>
            <a:prstGeom prst="rect">
              <a:avLst/>
            </a:prstGeom>
            <a:noFill/>
          </p:spPr>
          <p:txBody>
            <a:bodyPr wrap="square" rtlCol="0">
              <a:spAutoFit/>
            </a:bodyPr>
            <a:lstStyle/>
            <a:p>
              <a:pPr algn="ctr"/>
              <a:r>
                <a:rPr lang="zh-CN" altLang="en-US" sz="1600" b="1" dirty="0"/>
                <a:t>对应有向图</a:t>
              </a:r>
              <a:endParaRPr lang="zh-CN" altLang="en-US" sz="1600" b="1"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31" presetClass="entr" presetSubtype="0" fill="hold" nodeType="afterEffect">
                                  <p:stCondLst>
                                    <p:cond delay="500"/>
                                  </p:stCondLst>
                                  <p:childTnLst>
                                    <p:set>
                                      <p:cBhvr>
                                        <p:cTn id="15" dur="1" fill="hold">
                                          <p:stCondLst>
                                            <p:cond delay="0"/>
                                          </p:stCondLst>
                                        </p:cTn>
                                        <p:tgtEl>
                                          <p:spTgt spid="37"/>
                                        </p:tgtEl>
                                        <p:attrNameLst>
                                          <p:attrName>style.visibility</p:attrName>
                                        </p:attrNameLst>
                                      </p:cBhvr>
                                      <p:to>
                                        <p:strVal val="visible"/>
                                      </p:to>
                                    </p:set>
                                    <p:anim calcmode="lin" valueType="num">
                                      <p:cBhvr>
                                        <p:cTn id="16" dur="1000" fill="hold"/>
                                        <p:tgtEl>
                                          <p:spTgt spid="37"/>
                                        </p:tgtEl>
                                        <p:attrNameLst>
                                          <p:attrName>ppt_w</p:attrName>
                                        </p:attrNameLst>
                                      </p:cBhvr>
                                      <p:tavLst>
                                        <p:tav tm="0">
                                          <p:val>
                                            <p:fltVal val="0"/>
                                          </p:val>
                                        </p:tav>
                                        <p:tav tm="100000">
                                          <p:val>
                                            <p:strVal val="#ppt_w"/>
                                          </p:val>
                                        </p:tav>
                                      </p:tavLst>
                                    </p:anim>
                                    <p:anim calcmode="lin" valueType="num">
                                      <p:cBhvr>
                                        <p:cTn id="17" dur="1000" fill="hold"/>
                                        <p:tgtEl>
                                          <p:spTgt spid="37"/>
                                        </p:tgtEl>
                                        <p:attrNameLst>
                                          <p:attrName>ppt_h</p:attrName>
                                        </p:attrNameLst>
                                      </p:cBhvr>
                                      <p:tavLst>
                                        <p:tav tm="0">
                                          <p:val>
                                            <p:fltVal val="0"/>
                                          </p:val>
                                        </p:tav>
                                        <p:tav tm="100000">
                                          <p:val>
                                            <p:strVal val="#ppt_h"/>
                                          </p:val>
                                        </p:tav>
                                      </p:tavLst>
                                    </p:anim>
                                    <p:anim calcmode="lin" valueType="num">
                                      <p:cBhvr>
                                        <p:cTn id="18" dur="1000" fill="hold"/>
                                        <p:tgtEl>
                                          <p:spTgt spid="37"/>
                                        </p:tgtEl>
                                        <p:attrNameLst>
                                          <p:attrName>style.rotation</p:attrName>
                                        </p:attrNameLst>
                                      </p:cBhvr>
                                      <p:tavLst>
                                        <p:tav tm="0">
                                          <p:val>
                                            <p:fltVal val="90"/>
                                          </p:val>
                                        </p:tav>
                                        <p:tav tm="100000">
                                          <p:val>
                                            <p:fltVal val="0"/>
                                          </p:val>
                                        </p:tav>
                                      </p:tavLst>
                                    </p:anim>
                                    <p:animEffect transition="in" filter="fade">
                                      <p:cBhvr>
                                        <p:cTn id="19"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58292" cy="338554"/>
          </a:xfrm>
          <a:prstGeom prst="rect">
            <a:avLst/>
          </a:prstGeom>
          <a:noFill/>
        </p:spPr>
        <p:txBody>
          <a:bodyPr wrap="square" rtlCol="0">
            <a:spAutoFit/>
          </a:bodyPr>
          <a:lstStyle/>
          <a:p>
            <a:pPr algn="r"/>
            <a:r>
              <a:rPr lang="en-US" altLang="zh-CN" sz="1600" dirty="0"/>
              <a:t>Page 16</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7F7F7F"/>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solidFill>
              <a:srgbClr val="517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2433320"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3.1</a:t>
            </a:r>
            <a:r>
              <a:rPr lang="zh-CN" altLang="en-US" b="1">
                <a:solidFill>
                  <a:schemeClr val="accent6">
                    <a:lumMod val="60000"/>
                    <a:lumOff val="40000"/>
                  </a:schemeClr>
                </a:solidFill>
                <a:latin typeface="微软雅黑" panose="020B0503020204020204" charset="-122"/>
                <a:ea typeface="微软雅黑" panose="020B0503020204020204" charset="-122"/>
              </a:rPr>
              <a:t>技术路线</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6" name="正五边形 4"/>
          <p:cNvSpPr/>
          <p:nvPr>
            <p:custDataLst>
              <p:tags r:id="rId3"/>
            </p:custDataLst>
          </p:nvPr>
        </p:nvSpPr>
        <p:spPr>
          <a:xfrm>
            <a:off x="3319145" y="2664460"/>
            <a:ext cx="5040630" cy="2821305"/>
          </a:xfrm>
          <a:custGeom>
            <a:avLst/>
            <a:gdLst/>
            <a:ahLst/>
            <a:cxnLst/>
            <a:rect l="l" t="t" r="r" b="b"/>
            <a:pathLst>
              <a:path w="4536494" h="2096088">
                <a:moveTo>
                  <a:pt x="2268247" y="144278"/>
                </a:moveTo>
                <a:lnTo>
                  <a:pt x="384090" y="816053"/>
                </a:lnTo>
                <a:lnTo>
                  <a:pt x="1103774" y="1795125"/>
                </a:lnTo>
                <a:lnTo>
                  <a:pt x="3432720" y="1795125"/>
                </a:lnTo>
                <a:lnTo>
                  <a:pt x="4152404" y="816053"/>
                </a:lnTo>
                <a:close/>
                <a:moveTo>
                  <a:pt x="2268247" y="0"/>
                </a:moveTo>
                <a:lnTo>
                  <a:pt x="4536494" y="800634"/>
                </a:lnTo>
                <a:lnTo>
                  <a:pt x="3670101" y="2096088"/>
                </a:lnTo>
                <a:lnTo>
                  <a:pt x="866393" y="2096088"/>
                </a:lnTo>
                <a:lnTo>
                  <a:pt x="0" y="800634"/>
                </a:lnTo>
                <a:close/>
              </a:path>
            </a:pathLst>
          </a:custGeom>
          <a:gradFill>
            <a:gsLst>
              <a:gs pos="0">
                <a:srgbClr val="FFFFFF">
                  <a:lumMod val="85000"/>
                </a:srgbClr>
              </a:gs>
              <a:gs pos="100000">
                <a:srgbClr val="FFFFFF">
                  <a:lumMod val="75000"/>
                </a:srgbClr>
              </a:gs>
            </a:gsLst>
            <a:lin ang="5400000" scaled="1"/>
          </a:gra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grpSp>
        <p:nvGrpSpPr>
          <p:cNvPr id="8" name="组合 7"/>
          <p:cNvGrpSpPr/>
          <p:nvPr/>
        </p:nvGrpSpPr>
        <p:grpSpPr>
          <a:xfrm>
            <a:off x="5984929" y="4598035"/>
            <a:ext cx="3588331" cy="1858010"/>
            <a:chOff x="5984929" y="4598035"/>
            <a:chExt cx="3588331" cy="1858010"/>
          </a:xfrm>
        </p:grpSpPr>
        <p:grpSp>
          <p:nvGrpSpPr>
            <p:cNvPr id="77" name="组合 76"/>
            <p:cNvGrpSpPr/>
            <p:nvPr/>
          </p:nvGrpSpPr>
          <p:grpSpPr>
            <a:xfrm>
              <a:off x="6454140" y="4658360"/>
              <a:ext cx="3119120" cy="1797685"/>
              <a:chOff x="10164" y="7336"/>
              <a:chExt cx="4912" cy="2831"/>
            </a:xfrm>
          </p:grpSpPr>
          <p:pic>
            <p:nvPicPr>
              <p:cNvPr id="75" name="图片 74"/>
              <p:cNvPicPr>
                <a:picLocks noChangeAspect="1"/>
              </p:cNvPicPr>
              <p:nvPr>
                <p:custDataLst>
                  <p:tags r:id="rId4"/>
                </p:custDataLst>
              </p:nvPr>
            </p:nvPicPr>
            <p:blipFill>
              <a:blip r:embed="rId5"/>
              <a:srcRect l="12063" t="1536"/>
              <a:stretch>
                <a:fillRect/>
              </a:stretch>
            </p:blipFill>
            <p:spPr>
              <a:xfrm>
                <a:off x="13316" y="7336"/>
                <a:ext cx="1760" cy="2036"/>
              </a:xfrm>
              <a:prstGeom prst="rect">
                <a:avLst/>
              </a:prstGeom>
            </p:spPr>
          </p:pic>
          <p:pic>
            <p:nvPicPr>
              <p:cNvPr id="52" name="图片 51"/>
              <p:cNvPicPr>
                <a:picLocks noChangeAspect="1"/>
              </p:cNvPicPr>
              <p:nvPr>
                <p:custDataLst>
                  <p:tags r:id="rId6"/>
                </p:custDataLst>
              </p:nvPr>
            </p:nvPicPr>
            <p:blipFill>
              <a:blip r:embed="rId7"/>
              <a:stretch>
                <a:fillRect/>
              </a:stretch>
            </p:blipFill>
            <p:spPr>
              <a:xfrm>
                <a:off x="10164" y="8835"/>
                <a:ext cx="3152" cy="1333"/>
              </a:xfrm>
              <a:prstGeom prst="rect">
                <a:avLst/>
              </a:prstGeom>
            </p:spPr>
          </p:pic>
        </p:grpSp>
        <p:grpSp>
          <p:nvGrpSpPr>
            <p:cNvPr id="19" name="组合 18"/>
            <p:cNvGrpSpPr/>
            <p:nvPr/>
          </p:nvGrpSpPr>
          <p:grpSpPr>
            <a:xfrm>
              <a:off x="5984929" y="4598035"/>
              <a:ext cx="2742542" cy="792000"/>
              <a:chOff x="3326587" y="1212636"/>
              <a:chExt cx="2573198" cy="640144"/>
            </a:xfrm>
            <a:solidFill>
              <a:srgbClr val="40546C"/>
            </a:solidFill>
          </p:grpSpPr>
          <p:grpSp>
            <p:nvGrpSpPr>
              <p:cNvPr id="20" name="组合 19"/>
              <p:cNvGrpSpPr/>
              <p:nvPr/>
            </p:nvGrpSpPr>
            <p:grpSpPr>
              <a:xfrm>
                <a:off x="3379562" y="1212636"/>
                <a:ext cx="2520000" cy="640144"/>
                <a:chOff x="3281992" y="1199188"/>
                <a:chExt cx="2520000" cy="640144"/>
              </a:xfrm>
              <a:grpFill/>
            </p:grpSpPr>
            <p:sp>
              <p:nvSpPr>
                <p:cNvPr id="21" name="圆角矩形 20"/>
                <p:cNvSpPr/>
                <p:nvPr>
                  <p:custDataLst>
                    <p:tags r:id="rId8"/>
                  </p:custDataLst>
                </p:nvPr>
              </p:nvSpPr>
              <p:spPr>
                <a:xfrm>
                  <a:off x="3281992" y="1199188"/>
                  <a:ext cx="2520000" cy="468000"/>
                </a:xfrm>
                <a:prstGeom prst="roundRect">
                  <a:avLst>
                    <a:gd name="adj" fmla="val 50000"/>
                  </a:avLst>
                </a:prstGeom>
                <a:grp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sp>
              <p:nvSpPr>
                <p:cNvPr id="22" name="直角三角形 21"/>
                <p:cNvSpPr/>
                <p:nvPr>
                  <p:custDataLst>
                    <p:tags r:id="rId9"/>
                  </p:custDataLst>
                </p:nvPr>
              </p:nvSpPr>
              <p:spPr>
                <a:xfrm rot="18900000">
                  <a:off x="4361992" y="1479332"/>
                  <a:ext cx="360000" cy="360000"/>
                </a:xfrm>
                <a:prstGeom prst="rtTriangle">
                  <a:avLst/>
                </a:prstGeom>
                <a:grp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grpSp>
          <p:sp>
            <p:nvSpPr>
              <p:cNvPr id="31" name="TextBox 54"/>
              <p:cNvSpPr txBox="1"/>
              <p:nvPr>
                <p:custDataLst>
                  <p:tags r:id="rId10"/>
                </p:custDataLst>
              </p:nvPr>
            </p:nvSpPr>
            <p:spPr>
              <a:xfrm>
                <a:off x="3326587" y="1259004"/>
                <a:ext cx="2573198" cy="372104"/>
              </a:xfrm>
              <a:prstGeom prst="rect">
                <a:avLst/>
              </a:prstGeom>
              <a:noFill/>
            </p:spPr>
            <p:txBody>
              <a:bodyPr wrap="square" rtlCol="0">
                <a:spAutoFit/>
              </a:bodyPr>
              <a:lstStyle/>
              <a:p>
                <a:pPr algn="ctr"/>
                <a:r>
                  <a:rPr lang="zh-CN" altLang="en-US" sz="1200" dirty="0">
                    <a:solidFill>
                      <a:srgbClr val="FFFFFF"/>
                    </a:solidFill>
                    <a:latin typeface="微软雅黑" panose="020B0503020204020204" charset="-122"/>
                  </a:rPr>
                  <a:t>使用</a:t>
                </a:r>
                <a:r>
                  <a:rPr sz="1200" dirty="0">
                    <a:solidFill>
                      <a:srgbClr val="FFFFFF"/>
                    </a:solidFill>
                    <a:latin typeface="微软雅黑" panose="020B0503020204020204" charset="-122"/>
                  </a:rPr>
                  <a:t>ElementUI</a:t>
                </a:r>
                <a:r>
                  <a:rPr lang="zh-CN" altLang="en-US" sz="1200" dirty="0">
                    <a:solidFill>
                      <a:srgbClr val="FFFFFF"/>
                    </a:solidFill>
                    <a:latin typeface="微软雅黑" panose="020B0503020204020204" charset="-122"/>
                  </a:rPr>
                  <a:t>结合</a:t>
                </a:r>
                <a:r>
                  <a:rPr lang="en-US" altLang="zh-CN" sz="1200" dirty="0" err="1">
                    <a:solidFill>
                      <a:srgbClr val="FFFFFF"/>
                    </a:solidFill>
                    <a:latin typeface="微软雅黑" panose="020B0503020204020204" charset="-122"/>
                  </a:rPr>
                  <a:t>Echarts</a:t>
                </a:r>
                <a:r>
                  <a:rPr lang="zh-CN" altLang="en-US" sz="1200" dirty="0" err="1">
                    <a:solidFill>
                      <a:srgbClr val="FFFFFF"/>
                    </a:solidFill>
                    <a:latin typeface="微软雅黑" panose="020B0503020204020204" charset="-122"/>
                  </a:rPr>
                  <a:t>提供的组件和工具库</a:t>
                </a:r>
                <a:endParaRPr lang="zh-CN" altLang="en-US" sz="1200" dirty="0" err="1">
                  <a:solidFill>
                    <a:srgbClr val="FFFFFF"/>
                  </a:solidFill>
                  <a:latin typeface="微软雅黑" panose="020B0503020204020204" charset="-122"/>
                </a:endParaRPr>
              </a:p>
            </p:txBody>
          </p:sp>
        </p:grpSp>
      </p:grpSp>
      <p:grpSp>
        <p:nvGrpSpPr>
          <p:cNvPr id="6" name="组合 5"/>
          <p:cNvGrpSpPr/>
          <p:nvPr/>
        </p:nvGrpSpPr>
        <p:grpSpPr>
          <a:xfrm>
            <a:off x="3633470" y="1537970"/>
            <a:ext cx="4178935" cy="1116485"/>
            <a:chOff x="3633470" y="1537970"/>
            <a:chExt cx="4178935" cy="1116485"/>
          </a:xfrm>
        </p:grpSpPr>
        <p:grpSp>
          <p:nvGrpSpPr>
            <p:cNvPr id="79" name="组合 78"/>
            <p:cNvGrpSpPr/>
            <p:nvPr/>
          </p:nvGrpSpPr>
          <p:grpSpPr>
            <a:xfrm>
              <a:off x="3633470" y="1537970"/>
              <a:ext cx="4178935" cy="824230"/>
              <a:chOff x="5722" y="2422"/>
              <a:chExt cx="6581" cy="1298"/>
            </a:xfrm>
          </p:grpSpPr>
          <p:pic>
            <p:nvPicPr>
              <p:cNvPr id="60" name="图片 59"/>
              <p:cNvPicPr>
                <a:picLocks noChangeAspect="1"/>
              </p:cNvPicPr>
              <p:nvPr>
                <p:custDataLst>
                  <p:tags r:id="rId11"/>
                </p:custDataLst>
              </p:nvPr>
            </p:nvPicPr>
            <p:blipFill>
              <a:blip r:embed="rId12"/>
              <a:stretch>
                <a:fillRect/>
              </a:stretch>
            </p:blipFill>
            <p:spPr>
              <a:xfrm>
                <a:off x="5722" y="2422"/>
                <a:ext cx="1340" cy="1219"/>
              </a:xfrm>
              <a:prstGeom prst="rect">
                <a:avLst/>
              </a:prstGeom>
            </p:spPr>
          </p:pic>
          <p:pic>
            <p:nvPicPr>
              <p:cNvPr id="59" name="图片 58"/>
              <p:cNvPicPr>
                <a:picLocks noChangeAspect="1"/>
              </p:cNvPicPr>
              <p:nvPr>
                <p:custDataLst>
                  <p:tags r:id="rId13"/>
                </p:custDataLst>
              </p:nvPr>
            </p:nvPicPr>
            <p:blipFill>
              <a:blip r:embed="rId14"/>
              <a:stretch>
                <a:fillRect/>
              </a:stretch>
            </p:blipFill>
            <p:spPr>
              <a:xfrm>
                <a:off x="10955" y="2528"/>
                <a:ext cx="1348" cy="1193"/>
              </a:xfrm>
              <a:prstGeom prst="rect">
                <a:avLst/>
              </a:prstGeom>
            </p:spPr>
          </p:pic>
        </p:grpSp>
        <p:grpSp>
          <p:nvGrpSpPr>
            <p:cNvPr id="37" name="组合 36"/>
            <p:cNvGrpSpPr/>
            <p:nvPr/>
          </p:nvGrpSpPr>
          <p:grpSpPr>
            <a:xfrm>
              <a:off x="4412615" y="1862455"/>
              <a:ext cx="2808000" cy="792000"/>
              <a:chOff x="3379562" y="1212636"/>
              <a:chExt cx="2520000" cy="640144"/>
            </a:xfrm>
            <a:solidFill>
              <a:srgbClr val="40546C"/>
            </a:solidFill>
          </p:grpSpPr>
          <p:grpSp>
            <p:nvGrpSpPr>
              <p:cNvPr id="38" name="组合 37"/>
              <p:cNvGrpSpPr/>
              <p:nvPr/>
            </p:nvGrpSpPr>
            <p:grpSpPr>
              <a:xfrm>
                <a:off x="3379562" y="1212636"/>
                <a:ext cx="2520000" cy="640144"/>
                <a:chOff x="3281992" y="1199188"/>
                <a:chExt cx="2520000" cy="640144"/>
              </a:xfrm>
              <a:grpFill/>
            </p:grpSpPr>
            <p:sp>
              <p:nvSpPr>
                <p:cNvPr id="40" name="圆角矩形 39"/>
                <p:cNvSpPr/>
                <p:nvPr>
                  <p:custDataLst>
                    <p:tags r:id="rId15"/>
                  </p:custDataLst>
                </p:nvPr>
              </p:nvSpPr>
              <p:spPr>
                <a:xfrm>
                  <a:off x="3281992" y="1199188"/>
                  <a:ext cx="2520000" cy="468000"/>
                </a:xfrm>
                <a:prstGeom prst="roundRect">
                  <a:avLst>
                    <a:gd name="adj" fmla="val 50000"/>
                  </a:avLst>
                </a:prstGeom>
                <a:grp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sp>
              <p:nvSpPr>
                <p:cNvPr id="42" name="直角三角形 41"/>
                <p:cNvSpPr/>
                <p:nvPr>
                  <p:custDataLst>
                    <p:tags r:id="rId16"/>
                  </p:custDataLst>
                </p:nvPr>
              </p:nvSpPr>
              <p:spPr>
                <a:xfrm rot="18900000">
                  <a:off x="4361992" y="1479332"/>
                  <a:ext cx="360000" cy="360000"/>
                </a:xfrm>
                <a:prstGeom prst="rtTriangle">
                  <a:avLst/>
                </a:prstGeom>
                <a:grp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grpSp>
          <p:sp>
            <p:nvSpPr>
              <p:cNvPr id="43" name="TextBox 64"/>
              <p:cNvSpPr txBox="1"/>
              <p:nvPr>
                <p:custDataLst>
                  <p:tags r:id="rId17"/>
                </p:custDataLst>
              </p:nvPr>
            </p:nvSpPr>
            <p:spPr>
              <a:xfrm>
                <a:off x="3510549" y="1256068"/>
                <a:ext cx="2240109" cy="372104"/>
              </a:xfrm>
              <a:prstGeom prst="rect">
                <a:avLst/>
              </a:prstGeom>
              <a:grpFill/>
            </p:spPr>
            <p:txBody>
              <a:bodyPr wrap="square" rtlCol="0">
                <a:spAutoFit/>
              </a:bodyPr>
              <a:lstStyle/>
              <a:p>
                <a:pPr algn="ctr"/>
                <a:r>
                  <a:rPr lang="zh-CN" altLang="en-US" sz="1200" dirty="0">
                    <a:solidFill>
                      <a:srgbClr val="FFFFFF"/>
                    </a:solidFill>
                    <a:latin typeface="微软雅黑" panose="020B0503020204020204" charset="-122"/>
                  </a:rPr>
                  <a:t>基于</a:t>
                </a:r>
                <a:r>
                  <a:rPr lang="en-US" altLang="zh-CN" sz="1200" dirty="0" err="1">
                    <a:solidFill>
                      <a:srgbClr val="FFFFFF"/>
                    </a:solidFill>
                    <a:latin typeface="微软雅黑" panose="020B0503020204020204" charset="-122"/>
                  </a:rPr>
                  <a:t>Js</a:t>
                </a:r>
                <a:r>
                  <a:rPr lang="zh-CN" altLang="en-US" sz="1200" dirty="0">
                    <a:solidFill>
                      <a:srgbClr val="FFFFFF"/>
                    </a:solidFill>
                    <a:latin typeface="微软雅黑" panose="020B0503020204020204" charset="-122"/>
                  </a:rPr>
                  <a:t>语言结合</a:t>
                </a:r>
                <a:r>
                  <a:rPr lang="en-US" altLang="zh-CN" sz="1200" dirty="0">
                    <a:solidFill>
                      <a:srgbClr val="FFFFFF"/>
                    </a:solidFill>
                    <a:latin typeface="微软雅黑" panose="020B0503020204020204" charset="-122"/>
                  </a:rPr>
                  <a:t>Vue</a:t>
                </a:r>
                <a:r>
                  <a:rPr lang="zh-CN" altLang="en-US" sz="1200" dirty="0">
                    <a:solidFill>
                      <a:srgbClr val="FFFFFF"/>
                    </a:solidFill>
                    <a:latin typeface="微软雅黑" panose="020B0503020204020204" charset="-122"/>
                  </a:rPr>
                  <a:t>框架完成了前端搭建</a:t>
                </a:r>
                <a:endParaRPr lang="zh-CN" altLang="en-US" sz="1200" dirty="0">
                  <a:solidFill>
                    <a:srgbClr val="FFFFFF"/>
                  </a:solidFill>
                  <a:latin typeface="微软雅黑" panose="020B0503020204020204" charset="-122"/>
                </a:endParaRPr>
              </a:p>
            </p:txBody>
          </p:sp>
        </p:grpSp>
      </p:grpSp>
      <p:sp>
        <p:nvSpPr>
          <p:cNvPr id="44" name="矩形 43"/>
          <p:cNvSpPr/>
          <p:nvPr>
            <p:custDataLst>
              <p:tags r:id="rId18"/>
            </p:custDataLst>
          </p:nvPr>
        </p:nvSpPr>
        <p:spPr>
          <a:xfrm>
            <a:off x="4744720" y="3689985"/>
            <a:ext cx="2033270" cy="511810"/>
          </a:xfrm>
          <a:prstGeom prst="rect">
            <a:avLst/>
          </a:prstGeom>
        </p:spPr>
        <p:txBody>
          <a:bodyPr wrap="square">
            <a:noAutofit/>
          </a:bodyPr>
          <a:lstStyle/>
          <a:p>
            <a:pPr algn="ctr">
              <a:lnSpc>
                <a:spcPct val="140000"/>
              </a:lnSpc>
            </a:pPr>
            <a:r>
              <a:rPr lang="zh-CN" altLang="en-US" dirty="0">
                <a:solidFill>
                  <a:srgbClr val="000000"/>
                </a:solidFill>
                <a:latin typeface="微软雅黑" panose="020B0503020204020204" charset="-122"/>
                <a:ea typeface="微软雅黑" panose="020B0503020204020204" charset="-122"/>
              </a:rPr>
              <a:t>五大特色</a:t>
            </a:r>
            <a:endParaRPr lang="zh-CN" altLang="en-US" dirty="0">
              <a:solidFill>
                <a:srgbClr val="000000"/>
              </a:solidFill>
              <a:latin typeface="微软雅黑" panose="020B0503020204020204" charset="-122"/>
              <a:ea typeface="微软雅黑" panose="020B0503020204020204" charset="-122"/>
            </a:endParaRPr>
          </a:p>
        </p:txBody>
      </p:sp>
      <p:grpSp>
        <p:nvGrpSpPr>
          <p:cNvPr id="5" name="组合 4"/>
          <p:cNvGrpSpPr/>
          <p:nvPr/>
        </p:nvGrpSpPr>
        <p:grpSpPr>
          <a:xfrm>
            <a:off x="869950" y="2179320"/>
            <a:ext cx="3874860" cy="1651635"/>
            <a:chOff x="869950" y="2179320"/>
            <a:chExt cx="3874860" cy="1651635"/>
          </a:xfrm>
        </p:grpSpPr>
        <p:grpSp>
          <p:nvGrpSpPr>
            <p:cNvPr id="78" name="组合 77"/>
            <p:cNvGrpSpPr/>
            <p:nvPr/>
          </p:nvGrpSpPr>
          <p:grpSpPr>
            <a:xfrm>
              <a:off x="869950" y="2179320"/>
              <a:ext cx="2067560" cy="1651635"/>
              <a:chOff x="1370" y="3432"/>
              <a:chExt cx="3256" cy="2601"/>
            </a:xfrm>
          </p:grpSpPr>
          <p:pic>
            <p:nvPicPr>
              <p:cNvPr id="46" name="图片 45"/>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1370" y="3432"/>
                <a:ext cx="3256" cy="1830"/>
              </a:xfrm>
              <a:prstGeom prst="rect">
                <a:avLst/>
              </a:prstGeom>
            </p:spPr>
          </p:pic>
          <p:pic>
            <p:nvPicPr>
              <p:cNvPr id="47" name="图片 46"/>
              <p:cNvPicPr>
                <a:picLocks noChangeAspect="1"/>
              </p:cNvPicPr>
              <p:nvPr>
                <p:custDataLst>
                  <p:tags r:id="rId21"/>
                </p:custDataLst>
              </p:nvPr>
            </p:nvPicPr>
            <p:blipFill>
              <a:blip r:embed="rId22"/>
              <a:stretch>
                <a:fillRect/>
              </a:stretch>
            </p:blipFill>
            <p:spPr>
              <a:xfrm>
                <a:off x="1539" y="5289"/>
                <a:ext cx="2917" cy="745"/>
              </a:xfrm>
              <a:prstGeom prst="rect">
                <a:avLst/>
              </a:prstGeom>
            </p:spPr>
          </p:pic>
        </p:grpSp>
        <p:grpSp>
          <p:nvGrpSpPr>
            <p:cNvPr id="66" name="组合 65"/>
            <p:cNvGrpSpPr/>
            <p:nvPr/>
          </p:nvGrpSpPr>
          <p:grpSpPr>
            <a:xfrm>
              <a:off x="1936810" y="2893912"/>
              <a:ext cx="2808000" cy="784419"/>
              <a:chOff x="3309589" y="1212636"/>
              <a:chExt cx="2659945" cy="640144"/>
            </a:xfrm>
          </p:grpSpPr>
          <p:grpSp>
            <p:nvGrpSpPr>
              <p:cNvPr id="67" name="组合 66"/>
              <p:cNvGrpSpPr/>
              <p:nvPr/>
            </p:nvGrpSpPr>
            <p:grpSpPr>
              <a:xfrm>
                <a:off x="3379562" y="1212636"/>
                <a:ext cx="2520000" cy="640144"/>
                <a:chOff x="3281992" y="1199188"/>
                <a:chExt cx="2520000" cy="640144"/>
              </a:xfrm>
            </p:grpSpPr>
            <p:sp>
              <p:nvSpPr>
                <p:cNvPr id="68" name="圆角矩形 67"/>
                <p:cNvSpPr/>
                <p:nvPr>
                  <p:custDataLst>
                    <p:tags r:id="rId23"/>
                  </p:custDataLst>
                </p:nvPr>
              </p:nvSpPr>
              <p:spPr>
                <a:xfrm>
                  <a:off x="3281992" y="1199188"/>
                  <a:ext cx="2520000" cy="468000"/>
                </a:xfrm>
                <a:prstGeom prst="roundRect">
                  <a:avLst>
                    <a:gd name="adj" fmla="val 50000"/>
                  </a:avLst>
                </a:prstGeom>
                <a:solidFill>
                  <a:srgbClr val="516A89"/>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sp>
              <p:nvSpPr>
                <p:cNvPr id="69" name="直角三角形 68"/>
                <p:cNvSpPr/>
                <p:nvPr>
                  <p:custDataLst>
                    <p:tags r:id="rId24"/>
                  </p:custDataLst>
                </p:nvPr>
              </p:nvSpPr>
              <p:spPr>
                <a:xfrm rot="18900000">
                  <a:off x="4361992" y="1479332"/>
                  <a:ext cx="360000" cy="360000"/>
                </a:xfrm>
                <a:prstGeom prst="rtTriangle">
                  <a:avLst/>
                </a:prstGeom>
                <a:solidFill>
                  <a:srgbClr val="516A89">
                    <a:lumMod val="75000"/>
                  </a:srgbClr>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grpSp>
          <p:sp>
            <p:nvSpPr>
              <p:cNvPr id="70" name="TextBox 49"/>
              <p:cNvSpPr txBox="1"/>
              <p:nvPr>
                <p:custDataLst>
                  <p:tags r:id="rId25"/>
                </p:custDataLst>
              </p:nvPr>
            </p:nvSpPr>
            <p:spPr>
              <a:xfrm>
                <a:off x="3309589" y="1263939"/>
                <a:ext cx="2659945" cy="526499"/>
              </a:xfrm>
              <a:prstGeom prst="rect">
                <a:avLst/>
              </a:prstGeom>
              <a:noFill/>
            </p:spPr>
            <p:txBody>
              <a:bodyPr wrap="square" rtlCol="0">
                <a:spAutoFit/>
              </a:bodyPr>
              <a:lstStyle/>
              <a:p>
                <a:pPr algn="ctr"/>
                <a:r>
                  <a:rPr lang="zh-CN" altLang="en-US" sz="1200" dirty="0">
                    <a:solidFill>
                      <a:srgbClr val="FFFFFF"/>
                    </a:solidFill>
                    <a:latin typeface="微软雅黑" panose="020B0503020204020204" charset="-122"/>
                  </a:rPr>
                  <a:t>通过</a:t>
                </a:r>
                <a:r>
                  <a:rPr lang="en-US" altLang="zh-CN" sz="1200" dirty="0" err="1">
                    <a:solidFill>
                      <a:srgbClr val="FFFFFF"/>
                    </a:solidFill>
                    <a:latin typeface="微软雅黑" panose="020B0503020204020204" charset="-122"/>
                  </a:rPr>
                  <a:t>SpringCloud</a:t>
                </a:r>
                <a:r>
                  <a:rPr lang="en-US" altLang="zh-CN" sz="1200" dirty="0">
                    <a:solidFill>
                      <a:srgbClr val="FFFFFF"/>
                    </a:solidFill>
                    <a:latin typeface="微软雅黑" panose="020B0503020204020204" charset="-122"/>
                  </a:rPr>
                  <a:t> ,</a:t>
                </a:r>
                <a:r>
                  <a:rPr lang="en-US" altLang="zh-CN" sz="1200" dirty="0" err="1">
                    <a:solidFill>
                      <a:srgbClr val="FFFFFF"/>
                    </a:solidFill>
                    <a:latin typeface="微软雅黑" panose="020B0503020204020204" charset="-122"/>
                  </a:rPr>
                  <a:t>SpringBoot</a:t>
                </a:r>
                <a:r>
                  <a:rPr lang="zh-CN" altLang="en-US" sz="1200" dirty="0">
                    <a:solidFill>
                      <a:srgbClr val="FFFFFF"/>
                    </a:solidFill>
                    <a:latin typeface="微软雅黑" panose="020B0503020204020204" charset="-122"/>
                  </a:rPr>
                  <a:t>等技术实现了系统的业务层</a:t>
                </a:r>
                <a:endParaRPr lang="zh-CN" altLang="en-US" sz="1200" dirty="0">
                  <a:solidFill>
                    <a:srgbClr val="FFFFFF"/>
                  </a:solidFill>
                  <a:latin typeface="微软雅黑" panose="020B0503020204020204" charset="-122"/>
                </a:endParaRPr>
              </a:p>
              <a:p>
                <a:pPr algn="ctr"/>
                <a:endParaRPr lang="zh-CN" altLang="en-US" sz="1200" dirty="0">
                  <a:solidFill>
                    <a:srgbClr val="FFFFFF"/>
                  </a:solidFill>
                  <a:latin typeface="微软雅黑" panose="020B0503020204020204" charset="-122"/>
                </a:endParaRPr>
              </a:p>
            </p:txBody>
          </p:sp>
        </p:grpSp>
      </p:grpSp>
      <p:grpSp>
        <p:nvGrpSpPr>
          <p:cNvPr id="7" name="组合 6"/>
          <p:cNvGrpSpPr/>
          <p:nvPr/>
        </p:nvGrpSpPr>
        <p:grpSpPr>
          <a:xfrm>
            <a:off x="6848475" y="2077720"/>
            <a:ext cx="2990850" cy="2366010"/>
            <a:chOff x="6848475" y="2077720"/>
            <a:chExt cx="2990850" cy="2366010"/>
          </a:xfrm>
        </p:grpSpPr>
        <p:grpSp>
          <p:nvGrpSpPr>
            <p:cNvPr id="17" name="组合 16"/>
            <p:cNvGrpSpPr/>
            <p:nvPr/>
          </p:nvGrpSpPr>
          <p:grpSpPr>
            <a:xfrm>
              <a:off x="6848475" y="2970530"/>
              <a:ext cx="2808000" cy="792000"/>
              <a:chOff x="3318626" y="1212636"/>
              <a:chExt cx="2659945" cy="640144"/>
            </a:xfrm>
          </p:grpSpPr>
          <p:grpSp>
            <p:nvGrpSpPr>
              <p:cNvPr id="27" name="组合 26"/>
              <p:cNvGrpSpPr/>
              <p:nvPr/>
            </p:nvGrpSpPr>
            <p:grpSpPr>
              <a:xfrm>
                <a:off x="3379562" y="1212636"/>
                <a:ext cx="2520000" cy="640144"/>
                <a:chOff x="3281992" y="1199188"/>
                <a:chExt cx="2520000" cy="640144"/>
              </a:xfrm>
            </p:grpSpPr>
            <p:sp>
              <p:nvSpPr>
                <p:cNvPr id="29" name="圆角矩形 28"/>
                <p:cNvSpPr/>
                <p:nvPr>
                  <p:custDataLst>
                    <p:tags r:id="rId26"/>
                  </p:custDataLst>
                </p:nvPr>
              </p:nvSpPr>
              <p:spPr>
                <a:xfrm>
                  <a:off x="3281992" y="1199188"/>
                  <a:ext cx="2520000" cy="468000"/>
                </a:xfrm>
                <a:prstGeom prst="roundRect">
                  <a:avLst>
                    <a:gd name="adj" fmla="val 50000"/>
                  </a:avLst>
                </a:prstGeom>
                <a:solidFill>
                  <a:srgbClr val="40546C"/>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sp>
              <p:nvSpPr>
                <p:cNvPr id="30" name="直角三角形 29"/>
                <p:cNvSpPr/>
                <p:nvPr>
                  <p:custDataLst>
                    <p:tags r:id="rId27"/>
                  </p:custDataLst>
                </p:nvPr>
              </p:nvSpPr>
              <p:spPr>
                <a:xfrm rot="18900000">
                  <a:off x="4361992" y="1479332"/>
                  <a:ext cx="360000" cy="360000"/>
                </a:xfrm>
                <a:prstGeom prst="rtTriangle">
                  <a:avLst/>
                </a:prstGeom>
                <a:solidFill>
                  <a:srgbClr val="40546C">
                    <a:lumMod val="75000"/>
                  </a:srgbClr>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grpSp>
          <p:sp>
            <p:nvSpPr>
              <p:cNvPr id="28" name="TextBox 28"/>
              <p:cNvSpPr txBox="1"/>
              <p:nvPr>
                <p:custDataLst>
                  <p:tags r:id="rId28"/>
                </p:custDataLst>
              </p:nvPr>
            </p:nvSpPr>
            <p:spPr>
              <a:xfrm>
                <a:off x="3318626" y="1278810"/>
                <a:ext cx="2659945" cy="372104"/>
              </a:xfrm>
              <a:prstGeom prst="rect">
                <a:avLst/>
              </a:prstGeom>
              <a:noFill/>
            </p:spPr>
            <p:txBody>
              <a:bodyPr wrap="square" rtlCol="0">
                <a:spAutoFit/>
              </a:bodyPr>
              <a:lstStyle/>
              <a:p>
                <a:pPr algn="ctr"/>
                <a:r>
                  <a:rPr lang="zh-CN" altLang="en-US" sz="1200" dirty="0">
                    <a:solidFill>
                      <a:srgbClr val="FFFFFF"/>
                    </a:solidFill>
                    <a:latin typeface="微软雅黑" panose="020B0503020204020204" charset="-122"/>
                  </a:rPr>
                  <a:t>借助</a:t>
                </a:r>
                <a:r>
                  <a:rPr lang="en-US" altLang="zh-CN" sz="1200" dirty="0">
                    <a:solidFill>
                      <a:srgbClr val="FFFFFF"/>
                    </a:solidFill>
                    <a:latin typeface="微软雅黑" panose="020B0503020204020204" charset="-122"/>
                  </a:rPr>
                  <a:t>Vue-router</a:t>
                </a:r>
                <a:r>
                  <a:rPr lang="zh-CN" altLang="en-US" sz="1200" dirty="0">
                    <a:solidFill>
                      <a:srgbClr val="FFFFFF"/>
                    </a:solidFill>
                    <a:latin typeface="微软雅黑" panose="020B0503020204020204" charset="-122"/>
                  </a:rPr>
                  <a:t>与</a:t>
                </a:r>
                <a:r>
                  <a:rPr lang="en-US" altLang="zh-CN" sz="1200" dirty="0">
                    <a:solidFill>
                      <a:srgbClr val="FFFFFF"/>
                    </a:solidFill>
                    <a:latin typeface="微软雅黑" panose="020B0503020204020204" charset="-122"/>
                  </a:rPr>
                  <a:t>Vuex简化前端开发中的路由管理工作</a:t>
                </a:r>
                <a:endParaRPr lang="en-US" altLang="zh-CN" sz="1200" dirty="0">
                  <a:solidFill>
                    <a:srgbClr val="FFFFFF"/>
                  </a:solidFill>
                  <a:latin typeface="微软雅黑" panose="020B0503020204020204" charset="-122"/>
                </a:endParaRPr>
              </a:p>
            </p:txBody>
          </p:sp>
        </p:grpSp>
        <p:grpSp>
          <p:nvGrpSpPr>
            <p:cNvPr id="76" name="组合 75"/>
            <p:cNvGrpSpPr/>
            <p:nvPr/>
          </p:nvGrpSpPr>
          <p:grpSpPr>
            <a:xfrm>
              <a:off x="8229600" y="2077720"/>
              <a:ext cx="1609725" cy="2366010"/>
              <a:chOff x="12960" y="3272"/>
              <a:chExt cx="2535" cy="3726"/>
            </a:xfrm>
          </p:grpSpPr>
          <p:pic>
            <p:nvPicPr>
              <p:cNvPr id="73" name="图片 72" descr="vuex-store"/>
              <p:cNvPicPr>
                <a:picLocks noChangeAspect="1"/>
              </p:cNvPicPr>
              <p:nvPr/>
            </p:nvPicPr>
            <p:blipFill>
              <a:blip r:embed="rId29"/>
              <a:stretch>
                <a:fillRect/>
              </a:stretch>
            </p:blipFill>
            <p:spPr>
              <a:xfrm>
                <a:off x="12960" y="3272"/>
                <a:ext cx="1535" cy="1535"/>
              </a:xfrm>
              <a:prstGeom prst="rect">
                <a:avLst/>
              </a:prstGeom>
            </p:spPr>
          </p:pic>
          <p:pic>
            <p:nvPicPr>
              <p:cNvPr id="74" name="图片 73" descr="router"/>
              <p:cNvPicPr>
                <a:picLocks noChangeAspect="1"/>
              </p:cNvPicPr>
              <p:nvPr/>
            </p:nvPicPr>
            <p:blipFill>
              <a:blip r:embed="rId30"/>
              <a:stretch>
                <a:fillRect/>
              </a:stretch>
            </p:blipFill>
            <p:spPr>
              <a:xfrm>
                <a:off x="14029" y="5532"/>
                <a:ext cx="1466" cy="1466"/>
              </a:xfrm>
              <a:prstGeom prst="rect">
                <a:avLst/>
              </a:prstGeom>
            </p:spPr>
          </p:pic>
        </p:grpSp>
      </p:grpSp>
      <p:grpSp>
        <p:nvGrpSpPr>
          <p:cNvPr id="9" name="组合 8"/>
          <p:cNvGrpSpPr/>
          <p:nvPr/>
        </p:nvGrpSpPr>
        <p:grpSpPr>
          <a:xfrm>
            <a:off x="1684020" y="4605655"/>
            <a:ext cx="4027200" cy="1850390"/>
            <a:chOff x="1684020" y="4605655"/>
            <a:chExt cx="4027200" cy="1850390"/>
          </a:xfrm>
        </p:grpSpPr>
        <p:grpSp>
          <p:nvGrpSpPr>
            <p:cNvPr id="32" name="组合 31"/>
            <p:cNvGrpSpPr/>
            <p:nvPr/>
          </p:nvGrpSpPr>
          <p:grpSpPr>
            <a:xfrm>
              <a:off x="2903220" y="4605655"/>
              <a:ext cx="2808000" cy="792000"/>
              <a:chOff x="3379562" y="1212636"/>
              <a:chExt cx="2520000" cy="640144"/>
            </a:xfrm>
          </p:grpSpPr>
          <p:grpSp>
            <p:nvGrpSpPr>
              <p:cNvPr id="33" name="组合 32"/>
              <p:cNvGrpSpPr/>
              <p:nvPr/>
            </p:nvGrpSpPr>
            <p:grpSpPr>
              <a:xfrm>
                <a:off x="3379562" y="1212636"/>
                <a:ext cx="2520000" cy="640144"/>
                <a:chOff x="3281992" y="1199188"/>
                <a:chExt cx="2520000" cy="640144"/>
              </a:xfrm>
            </p:grpSpPr>
            <p:sp>
              <p:nvSpPr>
                <p:cNvPr id="34" name="圆角矩形 33"/>
                <p:cNvSpPr/>
                <p:nvPr>
                  <p:custDataLst>
                    <p:tags r:id="rId31"/>
                  </p:custDataLst>
                </p:nvPr>
              </p:nvSpPr>
              <p:spPr>
                <a:xfrm>
                  <a:off x="3281992" y="1199188"/>
                  <a:ext cx="2520000" cy="468000"/>
                </a:xfrm>
                <a:prstGeom prst="roundRect">
                  <a:avLst>
                    <a:gd name="adj" fmla="val 50000"/>
                  </a:avLst>
                </a:prstGeom>
                <a:solidFill>
                  <a:srgbClr val="51C6CF"/>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sp>
              <p:nvSpPr>
                <p:cNvPr id="35" name="直角三角形 34"/>
                <p:cNvSpPr/>
                <p:nvPr>
                  <p:custDataLst>
                    <p:tags r:id="rId32"/>
                  </p:custDataLst>
                </p:nvPr>
              </p:nvSpPr>
              <p:spPr>
                <a:xfrm rot="18900000">
                  <a:off x="4361992" y="1479332"/>
                  <a:ext cx="360000" cy="360000"/>
                </a:xfrm>
                <a:prstGeom prst="rtTriangle">
                  <a:avLst/>
                </a:prstGeom>
                <a:solidFill>
                  <a:srgbClr val="51C6CF">
                    <a:lumMod val="75000"/>
                  </a:srgbClr>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a:p>
              </p:txBody>
            </p:sp>
          </p:grpSp>
          <p:sp>
            <p:nvSpPr>
              <p:cNvPr id="36" name="TextBox 59"/>
              <p:cNvSpPr txBox="1"/>
              <p:nvPr>
                <p:custDataLst>
                  <p:tags r:id="rId33"/>
                </p:custDataLst>
              </p:nvPr>
            </p:nvSpPr>
            <p:spPr>
              <a:xfrm>
                <a:off x="3519507" y="1298611"/>
                <a:ext cx="2240109" cy="372104"/>
              </a:xfrm>
              <a:prstGeom prst="rect">
                <a:avLst/>
              </a:prstGeom>
              <a:noFill/>
            </p:spPr>
            <p:txBody>
              <a:bodyPr wrap="square" rtlCol="0">
                <a:spAutoFit/>
              </a:bodyPr>
              <a:lstStyle/>
              <a:p>
                <a:pPr algn="ctr"/>
                <a:r>
                  <a:rPr lang="zh-CN" altLang="en-US" sz="1200" dirty="0">
                    <a:solidFill>
                      <a:srgbClr val="FFFFFF"/>
                    </a:solidFill>
                    <a:latin typeface="微软雅黑" panose="020B0503020204020204" charset="-122"/>
                  </a:rPr>
                  <a:t>通过</a:t>
                </a:r>
                <a:r>
                  <a:rPr lang="en-US" altLang="zh-CN" sz="1200" dirty="0">
                    <a:solidFill>
                      <a:srgbClr val="FFFFFF"/>
                    </a:solidFill>
                    <a:latin typeface="微软雅黑" panose="020B0503020204020204" charset="-122"/>
                  </a:rPr>
                  <a:t>JWT</a:t>
                </a:r>
                <a:r>
                  <a:rPr lang="zh-CN" altLang="en-US" sz="1200" dirty="0">
                    <a:solidFill>
                      <a:srgbClr val="FFFFFF"/>
                    </a:solidFill>
                    <a:latin typeface="微软雅黑" panose="020B0503020204020204" charset="-122"/>
                  </a:rPr>
                  <a:t>和Spring Security实现身份验证和授权机制</a:t>
                </a:r>
                <a:endParaRPr lang="zh-CN" altLang="en-US" sz="1200" dirty="0">
                  <a:solidFill>
                    <a:srgbClr val="FFFFFF"/>
                  </a:solidFill>
                  <a:latin typeface="微软雅黑" panose="020B0503020204020204" charset="-122"/>
                </a:endParaRPr>
              </a:p>
            </p:txBody>
          </p:sp>
        </p:grpSp>
        <p:grpSp>
          <p:nvGrpSpPr>
            <p:cNvPr id="81" name="组合 80"/>
            <p:cNvGrpSpPr/>
            <p:nvPr/>
          </p:nvGrpSpPr>
          <p:grpSpPr>
            <a:xfrm>
              <a:off x="1684020" y="4895215"/>
              <a:ext cx="2219325" cy="1560830"/>
              <a:chOff x="2652" y="7709"/>
              <a:chExt cx="3495" cy="2458"/>
            </a:xfrm>
          </p:grpSpPr>
          <p:pic>
            <p:nvPicPr>
              <p:cNvPr id="13" name="图片 12"/>
              <p:cNvPicPr>
                <a:picLocks noChangeAspect="1"/>
              </p:cNvPicPr>
              <p:nvPr>
                <p:custDataLst>
                  <p:tags r:id="rId34"/>
                </p:custDataLst>
              </p:nvPr>
            </p:nvPicPr>
            <p:blipFill>
              <a:blip r:embed="rId35"/>
              <a:stretch>
                <a:fillRect/>
              </a:stretch>
            </p:blipFill>
            <p:spPr>
              <a:xfrm>
                <a:off x="4567" y="8255"/>
                <a:ext cx="1580" cy="1913"/>
              </a:xfrm>
              <a:prstGeom prst="rect">
                <a:avLst/>
              </a:prstGeom>
            </p:spPr>
          </p:pic>
          <p:pic>
            <p:nvPicPr>
              <p:cNvPr id="80" name="图片 79"/>
              <p:cNvPicPr>
                <a:picLocks noChangeAspect="1"/>
              </p:cNvPicPr>
              <p:nvPr>
                <p:custDataLst>
                  <p:tags r:id="rId36"/>
                </p:custDataLst>
              </p:nvPr>
            </p:nvPicPr>
            <p:blipFill>
              <a:blip r:embed="rId37"/>
              <a:stretch>
                <a:fillRect/>
              </a:stretch>
            </p:blipFill>
            <p:spPr>
              <a:xfrm>
                <a:off x="2652" y="7709"/>
                <a:ext cx="1920" cy="890"/>
              </a:xfrm>
              <a:prstGeom prst="rect">
                <a:avLst/>
              </a:prstGeom>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7"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7"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anim calcmode="lin" valueType="num">
                                      <p:cBhvr>
                                        <p:cTn id="40" dur="500" fill="hold"/>
                                        <p:tgtEl>
                                          <p:spTgt spid="5"/>
                                        </p:tgtEl>
                                        <p:attrNameLst>
                                          <p:attrName>ppt_x</p:attrName>
                                        </p:attrNameLst>
                                      </p:cBhvr>
                                      <p:tavLst>
                                        <p:tav tm="0">
                                          <p:val>
                                            <p:strVal val="#ppt_x"/>
                                          </p:val>
                                        </p:tav>
                                        <p:tav tm="100000">
                                          <p:val>
                                            <p:strVal val="#ppt_x"/>
                                          </p:val>
                                        </p:tav>
                                      </p:tavLst>
                                    </p:anim>
                                    <p:anim calcmode="lin" valueType="num">
                                      <p:cBhvr>
                                        <p:cTn id="4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Page17</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7F7F7F"/>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solidFill>
              <a:srgbClr val="517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272915" cy="368300"/>
          </a:xfrm>
          <a:prstGeom prst="rect">
            <a:avLst/>
          </a:prstGeom>
          <a:noFill/>
        </p:spPr>
        <p:txBody>
          <a:bodyPr wrap="square" rtlCol="0">
            <a:spAutoFit/>
          </a:bodyPr>
          <a:lstStyle/>
          <a:p>
            <a:r>
              <a:rPr lang="en-US" altLang="zh-CN" b="1">
                <a:solidFill>
                  <a:schemeClr val="accent6">
                    <a:lumMod val="60000"/>
                    <a:lumOff val="40000"/>
                  </a:schemeClr>
                </a:solidFill>
                <a:latin typeface="微软雅黑" panose="020B0503020204020204" charset="-122"/>
                <a:ea typeface="微软雅黑" panose="020B0503020204020204" charset="-122"/>
              </a:rPr>
              <a:t>3.2</a:t>
            </a:r>
            <a:r>
              <a:rPr lang="zh-CN" altLang="en-US" b="1">
                <a:solidFill>
                  <a:schemeClr val="accent6">
                    <a:lumMod val="60000"/>
                    <a:lumOff val="40000"/>
                  </a:schemeClr>
                </a:solidFill>
                <a:latin typeface="微软雅黑" panose="020B0503020204020204" charset="-122"/>
                <a:ea typeface="微软雅黑" panose="020B0503020204020204" charset="-122"/>
              </a:rPr>
              <a:t>系统功能模块</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grpSp>
        <p:nvGrpSpPr>
          <p:cNvPr id="3" name="组合 2"/>
          <p:cNvGrpSpPr/>
          <p:nvPr/>
        </p:nvGrpSpPr>
        <p:grpSpPr>
          <a:xfrm>
            <a:off x="646430" y="1318895"/>
            <a:ext cx="8789670" cy="5284470"/>
            <a:chOff x="646430" y="1318895"/>
            <a:chExt cx="8789670" cy="5284470"/>
          </a:xfrm>
        </p:grpSpPr>
        <p:sp>
          <p:nvSpPr>
            <p:cNvPr id="34" name="矩形 33"/>
            <p:cNvSpPr/>
            <p:nvPr>
              <p:custDataLst>
                <p:tags r:id="rId3"/>
              </p:custDataLst>
            </p:nvPr>
          </p:nvSpPr>
          <p:spPr>
            <a:xfrm>
              <a:off x="799465" y="1318895"/>
              <a:ext cx="7808595" cy="750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基于线性规划的多维度大学课程优化系统</a:t>
              </a:r>
              <a:endParaRPr lang="zh-CN" altLang="en-US" dirty="0"/>
            </a:p>
          </p:txBody>
        </p:sp>
        <p:sp>
          <p:nvSpPr>
            <p:cNvPr id="35" name="矩形 34"/>
            <p:cNvSpPr/>
            <p:nvPr>
              <p:custDataLst>
                <p:tags r:id="rId4"/>
              </p:custDataLst>
            </p:nvPr>
          </p:nvSpPr>
          <p:spPr>
            <a:xfrm>
              <a:off x="799465" y="2591435"/>
              <a:ext cx="1725930" cy="648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课程优化模块</a:t>
              </a:r>
              <a:endParaRPr lang="zh-CN" altLang="en-US"/>
            </a:p>
          </p:txBody>
        </p:sp>
        <p:sp>
          <p:nvSpPr>
            <p:cNvPr id="37" name="矩形 36"/>
            <p:cNvSpPr/>
            <p:nvPr>
              <p:custDataLst>
                <p:tags r:id="rId5"/>
              </p:custDataLst>
            </p:nvPr>
          </p:nvSpPr>
          <p:spPr>
            <a:xfrm>
              <a:off x="646430" y="376237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优化方案生成</a:t>
              </a:r>
              <a:endParaRPr lang="zh-CN" altLang="en-US"/>
            </a:p>
          </p:txBody>
        </p:sp>
        <p:sp>
          <p:nvSpPr>
            <p:cNvPr id="38" name="矩形 37"/>
            <p:cNvSpPr/>
            <p:nvPr>
              <p:custDataLst>
                <p:tags r:id="rId6"/>
              </p:custDataLst>
            </p:nvPr>
          </p:nvSpPr>
          <p:spPr>
            <a:xfrm>
              <a:off x="1335405" y="376237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优化方案展示</a:t>
              </a:r>
              <a:endParaRPr lang="zh-CN" altLang="en-US"/>
            </a:p>
          </p:txBody>
        </p:sp>
        <p:sp>
          <p:nvSpPr>
            <p:cNvPr id="39" name="矩形 38"/>
            <p:cNvSpPr/>
            <p:nvPr>
              <p:custDataLst>
                <p:tags r:id="rId7"/>
              </p:custDataLst>
            </p:nvPr>
          </p:nvSpPr>
          <p:spPr>
            <a:xfrm>
              <a:off x="2174875" y="376237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课程列表</a:t>
              </a:r>
              <a:endParaRPr lang="zh-CN" altLang="en-US"/>
            </a:p>
          </p:txBody>
        </p:sp>
        <p:sp>
          <p:nvSpPr>
            <p:cNvPr id="40" name="矩形 39"/>
            <p:cNvSpPr/>
            <p:nvPr>
              <p:custDataLst>
                <p:tags r:id="rId8"/>
              </p:custDataLst>
            </p:nvPr>
          </p:nvSpPr>
          <p:spPr>
            <a:xfrm>
              <a:off x="2879725" y="376237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课程评价</a:t>
              </a:r>
              <a:endParaRPr lang="zh-CN" altLang="en-US"/>
            </a:p>
          </p:txBody>
        </p:sp>
        <p:sp>
          <p:nvSpPr>
            <p:cNvPr id="41" name="矩形 40"/>
            <p:cNvSpPr/>
            <p:nvPr>
              <p:custDataLst>
                <p:tags r:id="rId9"/>
              </p:custDataLst>
            </p:nvPr>
          </p:nvSpPr>
          <p:spPr>
            <a:xfrm>
              <a:off x="3564255" y="376237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课程推荐</a:t>
              </a:r>
              <a:endParaRPr lang="zh-CN" altLang="en-US"/>
            </a:p>
          </p:txBody>
        </p:sp>
        <p:sp>
          <p:nvSpPr>
            <p:cNvPr id="46" name="矩形 45"/>
            <p:cNvSpPr/>
            <p:nvPr>
              <p:custDataLst>
                <p:tags r:id="rId10"/>
              </p:custDataLst>
            </p:nvPr>
          </p:nvSpPr>
          <p:spPr>
            <a:xfrm>
              <a:off x="4248785" y="376237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课程审批</a:t>
              </a:r>
              <a:endParaRPr lang="zh-CN" altLang="en-US"/>
            </a:p>
          </p:txBody>
        </p:sp>
        <p:sp>
          <p:nvSpPr>
            <p:cNvPr id="47" name="矩形 46"/>
            <p:cNvSpPr/>
            <p:nvPr>
              <p:custDataLst>
                <p:tags r:id="rId11"/>
              </p:custDataLst>
            </p:nvPr>
          </p:nvSpPr>
          <p:spPr>
            <a:xfrm>
              <a:off x="4862195" y="3780790"/>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评价管理</a:t>
              </a:r>
              <a:endParaRPr lang="zh-CN" altLang="en-US"/>
            </a:p>
          </p:txBody>
        </p:sp>
        <p:sp>
          <p:nvSpPr>
            <p:cNvPr id="50" name="矩形 49"/>
            <p:cNvSpPr/>
            <p:nvPr>
              <p:custDataLst>
                <p:tags r:id="rId12"/>
              </p:custDataLst>
            </p:nvPr>
          </p:nvSpPr>
          <p:spPr>
            <a:xfrm>
              <a:off x="5567045" y="3783330"/>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用户管理</a:t>
              </a:r>
              <a:endParaRPr lang="zh-CN" altLang="en-US"/>
            </a:p>
          </p:txBody>
        </p:sp>
        <p:cxnSp>
          <p:nvCxnSpPr>
            <p:cNvPr id="51" name="肘形连接符 50"/>
            <p:cNvCxnSpPr>
              <a:stCxn id="34" idx="2"/>
              <a:endCxn id="35" idx="0"/>
            </p:cNvCxnSpPr>
            <p:nvPr>
              <p:custDataLst>
                <p:tags r:id="rId13"/>
              </p:custDataLst>
            </p:nvPr>
          </p:nvCxnSpPr>
          <p:spPr>
            <a:xfrm rot="5400000">
              <a:off x="2922270" y="809625"/>
              <a:ext cx="521970" cy="304165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34" idx="2"/>
              <a:endCxn id="6" idx="0"/>
            </p:cNvCxnSpPr>
            <p:nvPr>
              <p:custDataLst>
                <p:tags r:id="rId14"/>
              </p:custDataLst>
            </p:nvPr>
          </p:nvCxnSpPr>
          <p:spPr>
            <a:xfrm rot="5400000">
              <a:off x="3913505" y="1800860"/>
              <a:ext cx="521970" cy="1058545"/>
            </a:xfrm>
            <a:prstGeom prst="bentConnector3">
              <a:avLst>
                <a:gd name="adj1" fmla="val 49939"/>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35" idx="2"/>
              <a:endCxn id="37" idx="0"/>
            </p:cNvCxnSpPr>
            <p:nvPr>
              <p:custDataLst>
                <p:tags r:id="rId15"/>
              </p:custDataLst>
            </p:nvPr>
          </p:nvCxnSpPr>
          <p:spPr>
            <a:xfrm rot="5400000">
              <a:off x="1025525" y="3125470"/>
              <a:ext cx="521970" cy="75184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16"/>
              </p:custDataLst>
            </p:nvPr>
          </p:nvSpPr>
          <p:spPr>
            <a:xfrm>
              <a:off x="2782570" y="2591435"/>
              <a:ext cx="1725930" cy="648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课程管理模块</a:t>
              </a:r>
              <a:endParaRPr lang="zh-CN" altLang="en-US"/>
            </a:p>
          </p:txBody>
        </p:sp>
        <p:sp>
          <p:nvSpPr>
            <p:cNvPr id="7" name="矩形 6"/>
            <p:cNvSpPr/>
            <p:nvPr>
              <p:custDataLst>
                <p:tags r:id="rId17"/>
              </p:custDataLst>
            </p:nvPr>
          </p:nvSpPr>
          <p:spPr>
            <a:xfrm>
              <a:off x="4832350" y="2586355"/>
              <a:ext cx="1725930" cy="648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权限信息模块</a:t>
              </a:r>
              <a:endParaRPr lang="zh-CN" altLang="en-US"/>
            </a:p>
          </p:txBody>
        </p:sp>
        <p:sp>
          <p:nvSpPr>
            <p:cNvPr id="8" name="矩形 7"/>
            <p:cNvSpPr/>
            <p:nvPr>
              <p:custDataLst>
                <p:tags r:id="rId18"/>
              </p:custDataLst>
            </p:nvPr>
          </p:nvSpPr>
          <p:spPr>
            <a:xfrm>
              <a:off x="6882130" y="2586355"/>
              <a:ext cx="1725930" cy="648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日志管理模块</a:t>
              </a:r>
              <a:endParaRPr lang="zh-CN" altLang="en-US"/>
            </a:p>
          </p:txBody>
        </p:sp>
        <p:cxnSp>
          <p:nvCxnSpPr>
            <p:cNvPr id="14" name="肘形连接符 13"/>
            <p:cNvCxnSpPr>
              <a:stCxn id="34" idx="2"/>
              <a:endCxn id="7" idx="0"/>
            </p:cNvCxnSpPr>
            <p:nvPr>
              <p:custDataLst>
                <p:tags r:id="rId19"/>
              </p:custDataLst>
            </p:nvPr>
          </p:nvCxnSpPr>
          <p:spPr>
            <a:xfrm rot="5400000" flipV="1">
              <a:off x="4940935" y="1831975"/>
              <a:ext cx="516890" cy="991235"/>
            </a:xfrm>
            <a:prstGeom prst="bentConnector3">
              <a:avLst>
                <a:gd name="adj1" fmla="val 49939"/>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34" idx="2"/>
              <a:endCxn id="8" idx="0"/>
            </p:cNvCxnSpPr>
            <p:nvPr>
              <p:custDataLst>
                <p:tags r:id="rId20"/>
              </p:custDataLst>
            </p:nvPr>
          </p:nvCxnSpPr>
          <p:spPr>
            <a:xfrm rot="5400000" flipV="1">
              <a:off x="5965825" y="807085"/>
              <a:ext cx="516890" cy="3041015"/>
            </a:xfrm>
            <a:prstGeom prst="bentConnector3">
              <a:avLst>
                <a:gd name="adj1" fmla="val 49939"/>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21"/>
              </p:custDataLst>
            </p:nvPr>
          </p:nvSpPr>
          <p:spPr>
            <a:xfrm>
              <a:off x="6226810" y="378015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角色管理</a:t>
              </a:r>
              <a:endParaRPr lang="zh-CN" altLang="en-US"/>
            </a:p>
          </p:txBody>
        </p:sp>
        <p:sp>
          <p:nvSpPr>
            <p:cNvPr id="18" name="矩形 17"/>
            <p:cNvSpPr/>
            <p:nvPr>
              <p:custDataLst>
                <p:tags r:id="rId22"/>
              </p:custDataLst>
            </p:nvPr>
          </p:nvSpPr>
          <p:spPr>
            <a:xfrm>
              <a:off x="6885305" y="376618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菜单管理</a:t>
              </a:r>
              <a:endParaRPr lang="zh-CN" altLang="en-US"/>
            </a:p>
          </p:txBody>
        </p:sp>
        <p:sp>
          <p:nvSpPr>
            <p:cNvPr id="19" name="矩形 18"/>
            <p:cNvSpPr/>
            <p:nvPr>
              <p:custDataLst>
                <p:tags r:id="rId23"/>
              </p:custDataLst>
            </p:nvPr>
          </p:nvSpPr>
          <p:spPr>
            <a:xfrm>
              <a:off x="7591425" y="377634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登录日志</a:t>
              </a:r>
              <a:endParaRPr lang="zh-CN" altLang="en-US"/>
            </a:p>
          </p:txBody>
        </p:sp>
        <p:sp>
          <p:nvSpPr>
            <p:cNvPr id="20" name="矩形 19"/>
            <p:cNvSpPr/>
            <p:nvPr>
              <p:custDataLst>
                <p:tags r:id="rId24"/>
              </p:custDataLst>
            </p:nvPr>
          </p:nvSpPr>
          <p:spPr>
            <a:xfrm>
              <a:off x="8254365" y="3773170"/>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操作日志</a:t>
              </a:r>
              <a:endParaRPr lang="zh-CN" altLang="en-US"/>
            </a:p>
          </p:txBody>
        </p:sp>
        <p:sp>
          <p:nvSpPr>
            <p:cNvPr id="21" name="矩形 20"/>
            <p:cNvSpPr/>
            <p:nvPr>
              <p:custDataLst>
                <p:tags r:id="rId25"/>
              </p:custDataLst>
            </p:nvPr>
          </p:nvSpPr>
          <p:spPr>
            <a:xfrm>
              <a:off x="8908415" y="3752215"/>
              <a:ext cx="527685" cy="282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异常日志</a:t>
              </a:r>
              <a:endParaRPr lang="zh-CN" altLang="en-US"/>
            </a:p>
          </p:txBody>
        </p:sp>
        <p:cxnSp>
          <p:nvCxnSpPr>
            <p:cNvPr id="22" name="肘形连接符 21"/>
            <p:cNvCxnSpPr>
              <a:endCxn id="38" idx="0"/>
            </p:cNvCxnSpPr>
            <p:nvPr>
              <p:custDataLst>
                <p:tags r:id="rId26"/>
              </p:custDataLst>
            </p:nvPr>
          </p:nvCxnSpPr>
          <p:spPr>
            <a:xfrm rot="5400000">
              <a:off x="1372870" y="3473450"/>
              <a:ext cx="515620" cy="62230"/>
            </a:xfrm>
            <a:prstGeom prst="bentConnector3">
              <a:avLst>
                <a:gd name="adj1" fmla="val 5012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6" idx="2"/>
              <a:endCxn id="39" idx="0"/>
            </p:cNvCxnSpPr>
            <p:nvPr>
              <p:custDataLst>
                <p:tags r:id="rId27"/>
              </p:custDataLst>
            </p:nvPr>
          </p:nvCxnSpPr>
          <p:spPr>
            <a:xfrm rot="5400000">
              <a:off x="2781300" y="2898140"/>
              <a:ext cx="521970" cy="120650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6" idx="2"/>
              <a:endCxn id="40" idx="0"/>
            </p:cNvCxnSpPr>
            <p:nvPr>
              <p:custDataLst>
                <p:tags r:id="rId28"/>
              </p:custDataLst>
            </p:nvPr>
          </p:nvCxnSpPr>
          <p:spPr>
            <a:xfrm rot="5400000">
              <a:off x="3133725" y="3250565"/>
              <a:ext cx="521970" cy="50165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6" idx="2"/>
              <a:endCxn id="41" idx="0"/>
            </p:cNvCxnSpPr>
            <p:nvPr>
              <p:custDataLst>
                <p:tags r:id="rId29"/>
              </p:custDataLst>
            </p:nvPr>
          </p:nvCxnSpPr>
          <p:spPr>
            <a:xfrm rot="5400000" flipV="1">
              <a:off x="3475990" y="3409950"/>
              <a:ext cx="521970" cy="18288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6" idx="2"/>
              <a:endCxn id="46" idx="0"/>
            </p:cNvCxnSpPr>
            <p:nvPr>
              <p:custDataLst>
                <p:tags r:id="rId30"/>
              </p:custDataLst>
            </p:nvPr>
          </p:nvCxnSpPr>
          <p:spPr>
            <a:xfrm rot="5400000" flipV="1">
              <a:off x="3818255" y="3067685"/>
              <a:ext cx="521970" cy="86741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6" idx="2"/>
              <a:endCxn id="47" idx="0"/>
            </p:cNvCxnSpPr>
            <p:nvPr>
              <p:custDataLst>
                <p:tags r:id="rId31"/>
              </p:custDataLst>
            </p:nvPr>
          </p:nvCxnSpPr>
          <p:spPr>
            <a:xfrm rot="5400000" flipV="1">
              <a:off x="4116070" y="2769870"/>
              <a:ext cx="540385" cy="1480820"/>
            </a:xfrm>
            <a:prstGeom prst="bentConnector3">
              <a:avLst>
                <a:gd name="adj1" fmla="val 48589"/>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7" idx="2"/>
              <a:endCxn id="50" idx="0"/>
            </p:cNvCxnSpPr>
            <p:nvPr>
              <p:custDataLst>
                <p:tags r:id="rId32"/>
              </p:custDataLst>
            </p:nvPr>
          </p:nvCxnSpPr>
          <p:spPr>
            <a:xfrm rot="5400000" flipV="1">
              <a:off x="5489575" y="3441065"/>
              <a:ext cx="548005" cy="13589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7" idx="2"/>
              <a:endCxn id="17" idx="0"/>
            </p:cNvCxnSpPr>
            <p:nvPr>
              <p:custDataLst>
                <p:tags r:id="rId33"/>
              </p:custDataLst>
            </p:nvPr>
          </p:nvCxnSpPr>
          <p:spPr>
            <a:xfrm rot="5400000" flipV="1">
              <a:off x="5820410" y="3109595"/>
              <a:ext cx="544830" cy="795655"/>
            </a:xfrm>
            <a:prstGeom prst="bentConnector3">
              <a:avLst>
                <a:gd name="adj1" fmla="val 4994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7" idx="2"/>
              <a:endCxn id="18" idx="0"/>
            </p:cNvCxnSpPr>
            <p:nvPr>
              <p:custDataLst>
                <p:tags r:id="rId34"/>
              </p:custDataLst>
            </p:nvPr>
          </p:nvCxnSpPr>
          <p:spPr>
            <a:xfrm rot="5400000" flipV="1">
              <a:off x="6156960" y="2773680"/>
              <a:ext cx="530860" cy="145415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8" idx="2"/>
              <a:endCxn id="19" idx="0"/>
            </p:cNvCxnSpPr>
            <p:nvPr>
              <p:custDataLst>
                <p:tags r:id="rId35"/>
              </p:custDataLst>
            </p:nvPr>
          </p:nvCxnSpPr>
          <p:spPr>
            <a:xfrm rot="5400000" flipV="1">
              <a:off x="7529830" y="3450590"/>
              <a:ext cx="541020" cy="11049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8" idx="2"/>
              <a:endCxn id="20" idx="0"/>
            </p:cNvCxnSpPr>
            <p:nvPr>
              <p:custDataLst>
                <p:tags r:id="rId36"/>
              </p:custDataLst>
            </p:nvPr>
          </p:nvCxnSpPr>
          <p:spPr>
            <a:xfrm rot="5400000" flipV="1">
              <a:off x="7863205" y="3117215"/>
              <a:ext cx="537845" cy="77343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8" idx="2"/>
              <a:endCxn id="21" idx="0"/>
            </p:cNvCxnSpPr>
            <p:nvPr>
              <p:custDataLst>
                <p:tags r:id="rId37"/>
              </p:custDataLst>
            </p:nvPr>
          </p:nvCxnSpPr>
          <p:spPr>
            <a:xfrm rot="5400000" flipV="1">
              <a:off x="8200390" y="2780030"/>
              <a:ext cx="516890" cy="142748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0939908" y="6456680"/>
            <a:ext cx="895222" cy="338554"/>
          </a:xfrm>
          <a:prstGeom prst="rect">
            <a:avLst/>
          </a:prstGeom>
          <a:noFill/>
        </p:spPr>
        <p:txBody>
          <a:bodyPr wrap="square" rtlCol="0">
            <a:spAutoFit/>
          </a:bodyPr>
          <a:lstStyle/>
          <a:p>
            <a:pPr algn="r"/>
            <a:r>
              <a:rPr lang="en-US" altLang="zh-CN" sz="1600" dirty="0"/>
              <a:t>Page 18</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7F7F7F"/>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solidFill>
              <a:srgbClr val="517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r>
              <a:rPr lang="en-US" b="1">
                <a:solidFill>
                  <a:schemeClr val="accent6">
                    <a:lumMod val="60000"/>
                    <a:lumOff val="40000"/>
                  </a:schemeClr>
                </a:solidFill>
                <a:latin typeface="微软雅黑" panose="020B0503020204020204" charset="-122"/>
                <a:ea typeface="微软雅黑" panose="020B0503020204020204" charset="-122"/>
              </a:rPr>
              <a:t>3.3</a:t>
            </a:r>
            <a:r>
              <a:rPr lang="zh-CN" altLang="en-US" b="1">
                <a:solidFill>
                  <a:schemeClr val="accent6">
                    <a:lumMod val="60000"/>
                    <a:lumOff val="40000"/>
                  </a:schemeClr>
                </a:solidFill>
                <a:latin typeface="微软雅黑" panose="020B0503020204020204" charset="-122"/>
                <a:ea typeface="微软雅黑" panose="020B0503020204020204" charset="-122"/>
              </a:rPr>
              <a:t>系统总体框架</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pic>
        <p:nvPicPr>
          <p:cNvPr id="8" name="图片 8"/>
          <p:cNvPicPr>
            <a:picLocks noChangeAspect="1"/>
          </p:cNvPicPr>
          <p:nvPr>
            <p:custDataLst>
              <p:tags r:id="rId3"/>
            </p:custDataLst>
          </p:nvPr>
        </p:nvPicPr>
        <p:blipFill>
          <a:blip r:embed="rId4"/>
          <a:stretch>
            <a:fillRect/>
          </a:stretch>
        </p:blipFill>
        <p:spPr>
          <a:xfrm>
            <a:off x="716280" y="1865630"/>
            <a:ext cx="6017895" cy="4156710"/>
          </a:xfrm>
          <a:prstGeom prst="rect">
            <a:avLst/>
          </a:prstGeom>
        </p:spPr>
      </p:pic>
      <p:sp>
        <p:nvSpPr>
          <p:cNvPr id="100" name="文本框 99"/>
          <p:cNvSpPr txBox="1"/>
          <p:nvPr/>
        </p:nvSpPr>
        <p:spPr>
          <a:xfrm>
            <a:off x="6734175" y="1981835"/>
            <a:ext cx="5080000" cy="3352800"/>
          </a:xfrm>
          <a:prstGeom prst="rect">
            <a:avLst/>
          </a:prstGeom>
          <a:noFill/>
          <a:ln w="9525">
            <a:noFill/>
          </a:ln>
        </p:spPr>
        <p:txBody>
          <a:bodyPr>
            <a:noAutofit/>
          </a:bodyPr>
          <a:lstStyle/>
          <a:p>
            <a:pPr indent="0"/>
            <a:r>
              <a:rPr lang="zh-CN" b="0" dirty="0">
                <a:latin typeface="华文楷体" panose="02010600040101010101" pitchFamily="2" charset="-122"/>
                <a:ea typeface="华文楷体" panose="02010600040101010101" pitchFamily="2" charset="-122"/>
                <a:cs typeface="华文楷体" panose="02010600040101010101" pitchFamily="2" charset="-122"/>
              </a:rPr>
              <a:t>用户视图层（</a:t>
            </a:r>
            <a:r>
              <a:rPr lang="en-US" b="0" dirty="0">
                <a:latin typeface="华文楷体" panose="02010600040101010101" pitchFamily="2" charset="-122"/>
                <a:ea typeface="华文楷体" panose="02010600040101010101" pitchFamily="2" charset="-122"/>
                <a:cs typeface="华文楷体" panose="02010600040101010101" pitchFamily="2" charset="-122"/>
              </a:rPr>
              <a:t>View</a:t>
            </a:r>
            <a:r>
              <a:rPr lang="zh-CN" b="0" dirty="0">
                <a:latin typeface="华文楷体" panose="02010600040101010101" pitchFamily="2" charset="-122"/>
                <a:ea typeface="华文楷体" panose="02010600040101010101" pitchFamily="2" charset="-122"/>
                <a:cs typeface="华文楷体" panose="02010600040101010101" pitchFamily="2" charset="-122"/>
              </a:rPr>
              <a:t>）：向用户展示前端界面，便于用户操作</a:t>
            </a:r>
            <a:endParaRPr lang="zh-CN" b="0" dirty="0">
              <a:latin typeface="华文楷体" panose="02010600040101010101" pitchFamily="2" charset="-122"/>
              <a:ea typeface="华文楷体" panose="02010600040101010101" pitchFamily="2" charset="-122"/>
              <a:cs typeface="华文楷体" panose="02010600040101010101" pitchFamily="2" charset="-122"/>
            </a:endParaRPr>
          </a:p>
          <a:p>
            <a:pPr indent="0"/>
            <a:endParaRPr lang="en-US" b="0" dirty="0">
              <a:latin typeface="华文楷体" panose="02010600040101010101" pitchFamily="2" charset="-122"/>
              <a:ea typeface="华文楷体" panose="02010600040101010101" pitchFamily="2" charset="-122"/>
              <a:cs typeface="华文楷体" panose="02010600040101010101" pitchFamily="2" charset="-122"/>
            </a:endParaRPr>
          </a:p>
          <a:p>
            <a:pPr indent="0"/>
            <a:r>
              <a:rPr lang="zh-CN" b="0" dirty="0">
                <a:latin typeface="华文楷体" panose="02010600040101010101" pitchFamily="2" charset="-122"/>
                <a:ea typeface="华文楷体" panose="02010600040101010101" pitchFamily="2" charset="-122"/>
                <a:cs typeface="华文楷体" panose="02010600040101010101" pitchFamily="2" charset="-122"/>
              </a:rPr>
              <a:t>控制接口层（</a:t>
            </a:r>
            <a:r>
              <a:rPr lang="en-US" b="0" dirty="0">
                <a:latin typeface="华文楷体" panose="02010600040101010101" pitchFamily="2" charset="-122"/>
                <a:ea typeface="华文楷体" panose="02010600040101010101" pitchFamily="2" charset="-122"/>
                <a:cs typeface="华文楷体" panose="02010600040101010101" pitchFamily="2" charset="-122"/>
              </a:rPr>
              <a:t>Controller</a:t>
            </a:r>
            <a:r>
              <a:rPr lang="zh-CN" b="0" dirty="0">
                <a:latin typeface="华文楷体" panose="02010600040101010101" pitchFamily="2" charset="-122"/>
                <a:ea typeface="华文楷体" panose="02010600040101010101" pitchFamily="2" charset="-122"/>
                <a:cs typeface="华文楷体" panose="02010600040101010101" pitchFamily="2" charset="-122"/>
              </a:rPr>
              <a:t>）：接受并执行相关的处理和运算，完成主要的功能。</a:t>
            </a:r>
            <a:endParaRPr lang="zh-CN" b="0" dirty="0">
              <a:latin typeface="华文楷体" panose="02010600040101010101" pitchFamily="2" charset="-122"/>
              <a:ea typeface="华文楷体" panose="02010600040101010101" pitchFamily="2" charset="-122"/>
              <a:cs typeface="华文楷体" panose="02010600040101010101" pitchFamily="2" charset="-122"/>
            </a:endParaRPr>
          </a:p>
          <a:p>
            <a:pPr indent="0"/>
            <a:endParaRPr lang="en-US" b="0" dirty="0">
              <a:latin typeface="华文楷体" panose="02010600040101010101" pitchFamily="2" charset="-122"/>
              <a:ea typeface="华文楷体" panose="02010600040101010101" pitchFamily="2" charset="-122"/>
              <a:cs typeface="华文楷体" panose="02010600040101010101" pitchFamily="2" charset="-122"/>
            </a:endParaRPr>
          </a:p>
          <a:p>
            <a:pPr indent="0"/>
            <a:r>
              <a:rPr lang="zh-CN" b="0" dirty="0">
                <a:latin typeface="华文楷体" panose="02010600040101010101" pitchFamily="2" charset="-122"/>
                <a:ea typeface="华文楷体" panose="02010600040101010101" pitchFamily="2" charset="-122"/>
                <a:cs typeface="华文楷体" panose="02010600040101010101" pitchFamily="2" charset="-122"/>
              </a:rPr>
              <a:t>业务逻辑层（</a:t>
            </a:r>
            <a:r>
              <a:rPr lang="en-US" b="0" dirty="0">
                <a:latin typeface="华文楷体" panose="02010600040101010101" pitchFamily="2" charset="-122"/>
                <a:ea typeface="华文楷体" panose="02010600040101010101" pitchFamily="2" charset="-122"/>
                <a:cs typeface="华文楷体" panose="02010600040101010101" pitchFamily="2" charset="-122"/>
              </a:rPr>
              <a:t>Service</a:t>
            </a:r>
            <a:r>
              <a:rPr lang="zh-CN" b="0" dirty="0">
                <a:latin typeface="华文楷体" panose="02010600040101010101" pitchFamily="2" charset="-122"/>
                <a:ea typeface="华文楷体" panose="02010600040101010101" pitchFamily="2" charset="-122"/>
                <a:cs typeface="华文楷体" panose="02010600040101010101" pitchFamily="2" charset="-122"/>
              </a:rPr>
              <a:t>）：接收指定的参数，并执行相应的操作，以实现重要的业务。</a:t>
            </a:r>
            <a:endParaRPr lang="zh-CN" b="0" dirty="0">
              <a:latin typeface="华文楷体" panose="02010600040101010101" pitchFamily="2" charset="-122"/>
              <a:ea typeface="华文楷体" panose="02010600040101010101" pitchFamily="2" charset="-122"/>
              <a:cs typeface="华文楷体" panose="02010600040101010101" pitchFamily="2" charset="-122"/>
            </a:endParaRPr>
          </a:p>
          <a:p>
            <a:pPr indent="0"/>
            <a:endParaRPr lang="en-US" b="0" dirty="0">
              <a:latin typeface="华文楷体" panose="02010600040101010101" pitchFamily="2" charset="-122"/>
              <a:ea typeface="华文楷体" panose="02010600040101010101" pitchFamily="2" charset="-122"/>
              <a:cs typeface="华文楷体" panose="02010600040101010101" pitchFamily="2" charset="-122"/>
            </a:endParaRPr>
          </a:p>
          <a:p>
            <a:pPr indent="0"/>
            <a:r>
              <a:rPr lang="zh-CN" b="0" dirty="0">
                <a:latin typeface="华文楷体" panose="02010600040101010101" pitchFamily="2" charset="-122"/>
                <a:ea typeface="华文楷体" panose="02010600040101010101" pitchFamily="2" charset="-122"/>
                <a:cs typeface="华文楷体" panose="02010600040101010101" pitchFamily="2" charset="-122"/>
              </a:rPr>
              <a:t>数据持久层（</a:t>
            </a:r>
            <a:r>
              <a:rPr lang="en-US" b="0" dirty="0">
                <a:latin typeface="华文楷体" panose="02010600040101010101" pitchFamily="2" charset="-122"/>
                <a:ea typeface="华文楷体" panose="02010600040101010101" pitchFamily="2" charset="-122"/>
                <a:cs typeface="华文楷体" panose="02010600040101010101" pitchFamily="2" charset="-122"/>
              </a:rPr>
              <a:t>Dao</a:t>
            </a:r>
            <a:r>
              <a:rPr lang="zh-CN" b="0" dirty="0">
                <a:latin typeface="华文楷体" panose="02010600040101010101" pitchFamily="2" charset="-122"/>
                <a:ea typeface="华文楷体" panose="02010600040101010101" pitchFamily="2" charset="-122"/>
                <a:cs typeface="华文楷体" panose="02010600040101010101" pitchFamily="2" charset="-122"/>
              </a:rPr>
              <a:t>）：和数据库进行交互，将数据结果反馈服务层。</a:t>
            </a:r>
            <a:endParaRPr lang="zh-CN" b="0" dirty="0">
              <a:latin typeface="华文楷体" panose="02010600040101010101" pitchFamily="2" charset="-122"/>
              <a:ea typeface="华文楷体" panose="02010600040101010101" pitchFamily="2" charset="-122"/>
              <a:cs typeface="华文楷体" panose="02010600040101010101" pitchFamily="2" charset="-122"/>
            </a:endParaRPr>
          </a:p>
          <a:p>
            <a:pPr indent="0"/>
            <a:endParaRPr lang="en-US" b="0" dirty="0">
              <a:latin typeface="华文楷体" panose="02010600040101010101" pitchFamily="2" charset="-122"/>
              <a:ea typeface="华文楷体" panose="02010600040101010101" pitchFamily="2" charset="-122"/>
              <a:cs typeface="华文楷体" panose="02010600040101010101" pitchFamily="2" charset="-122"/>
            </a:endParaRPr>
          </a:p>
          <a:p>
            <a:pPr indent="0"/>
            <a:r>
              <a:rPr lang="en-US" b="0" dirty="0">
                <a:latin typeface="华文楷体" panose="02010600040101010101" pitchFamily="2" charset="-122"/>
                <a:ea typeface="华文楷体" panose="02010600040101010101" pitchFamily="2" charset="-122"/>
                <a:cs typeface="华文楷体" panose="02010600040101010101" pitchFamily="2" charset="-122"/>
              </a:rPr>
              <a:t>  </a:t>
            </a:r>
            <a:r>
              <a:rPr lang="zh-CN" b="0" dirty="0">
                <a:latin typeface="华文楷体" panose="02010600040101010101" pitchFamily="2" charset="-122"/>
                <a:ea typeface="华文楷体" panose="02010600040101010101" pitchFamily="2" charset="-122"/>
                <a:cs typeface="华文楷体" panose="02010600040101010101" pitchFamily="2" charset="-122"/>
              </a:rPr>
              <a:t>数据存储层（</a:t>
            </a:r>
            <a:r>
              <a:rPr lang="en-US" b="0" dirty="0">
                <a:latin typeface="华文楷体" panose="02010600040101010101" pitchFamily="2" charset="-122"/>
                <a:ea typeface="华文楷体" panose="02010600040101010101" pitchFamily="2" charset="-122"/>
                <a:cs typeface="华文楷体" panose="02010600040101010101" pitchFamily="2" charset="-122"/>
              </a:rPr>
              <a:t>Model</a:t>
            </a:r>
            <a:r>
              <a:rPr lang="zh-CN" b="0" dirty="0">
                <a:latin typeface="华文楷体" panose="02010600040101010101" pitchFamily="2" charset="-122"/>
                <a:ea typeface="华文楷体" panose="02010600040101010101" pitchFamily="2" charset="-122"/>
                <a:cs typeface="华文楷体" panose="02010600040101010101" pitchFamily="2" charset="-122"/>
              </a:rPr>
              <a:t>）：主要功能是保存数据。</a:t>
            </a:r>
            <a:endParaRPr lang="zh-CN" altLang="en-US" b="0" dirty="0">
              <a:latin typeface="华文楷体" panose="02010600040101010101" pitchFamily="2" charset="-122"/>
              <a:ea typeface="华文楷体" panose="02010600040101010101" pitchFamily="2" charset="-122"/>
              <a:cs typeface="华文楷体"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500"/>
                                  </p:stCondLst>
                                  <p:childTnLst>
                                    <p:set>
                                      <p:cBhvr>
                                        <p:cTn id="11"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矩形 34"/>
          <p:cNvSpPr/>
          <p:nvPr/>
        </p:nvSpPr>
        <p:spPr>
          <a:xfrm>
            <a:off x="887104" y="2769215"/>
            <a:ext cx="1718935" cy="923330"/>
          </a:xfrm>
          <a:prstGeom prst="rect">
            <a:avLst/>
          </a:prstGeom>
        </p:spPr>
        <p:txBody>
          <a:bodyPr wrap="square">
            <a:spAutoFit/>
          </a:bodyPr>
          <a:lstStyle/>
          <a:p>
            <a:pPr algn="ctr"/>
            <a:r>
              <a:rPr lang="zh-CN" altLang="en-US" sz="5400" b="1" spc="300" dirty="0">
                <a:solidFill>
                  <a:schemeClr val="bg1"/>
                </a:solidFill>
                <a:latin typeface="华文楷体" panose="02010600040101010101" pitchFamily="2" charset="-122"/>
                <a:ea typeface="华文楷体" panose="02010600040101010101" pitchFamily="2" charset="-122"/>
              </a:rPr>
              <a:t>目录</a:t>
            </a:r>
            <a:endParaRPr lang="zh-CN" altLang="en-US" sz="5400" b="1" spc="300" dirty="0">
              <a:solidFill>
                <a:schemeClr val="bg1"/>
              </a:solidFill>
              <a:latin typeface="华文楷体" panose="02010600040101010101" pitchFamily="2" charset="-122"/>
              <a:ea typeface="华文楷体" panose="02010600040101010101" pitchFamily="2" charset="-122"/>
            </a:endParaRPr>
          </a:p>
        </p:txBody>
      </p:sp>
      <p:sp>
        <p:nvSpPr>
          <p:cNvPr id="36" name="文本框 35"/>
          <p:cNvSpPr txBox="1"/>
          <p:nvPr/>
        </p:nvSpPr>
        <p:spPr>
          <a:xfrm>
            <a:off x="850332" y="3692545"/>
            <a:ext cx="1792477" cy="461665"/>
          </a:xfrm>
          <a:prstGeom prst="rect">
            <a:avLst/>
          </a:prstGeom>
          <a:noFill/>
        </p:spPr>
        <p:txBody>
          <a:bodyPr wrap="none" rtlCol="0">
            <a:spAutoFit/>
          </a:bodyPr>
          <a:lstStyle/>
          <a:p>
            <a:pPr algn="ctr"/>
            <a:r>
              <a:rPr lang="en-US" altLang="zh-CN" sz="2400" dirty="0">
                <a:solidFill>
                  <a:schemeClr val="bg1"/>
                </a:solidFill>
                <a:latin typeface="Times New Roman" panose="02020603050405020304" pitchFamily="18" charset="0"/>
                <a:ea typeface="+mj-ea"/>
                <a:cs typeface="Times New Roman" panose="02020603050405020304" pitchFamily="18" charset="0"/>
              </a:rPr>
              <a:t>CONTENTS</a:t>
            </a:r>
            <a:endParaRPr lang="zh-CN" altLang="en-US" sz="2400" dirty="0">
              <a:solidFill>
                <a:schemeClr val="bg1"/>
              </a:solidFill>
              <a:latin typeface="Times New Roman" panose="02020603050405020304" pitchFamily="18" charset="0"/>
              <a:ea typeface="+mj-ea"/>
              <a:cs typeface="Times New Roman" panose="02020603050405020304" pitchFamily="18" charset="0"/>
            </a:endParaRPr>
          </a:p>
        </p:txBody>
      </p:sp>
      <p:grpSp>
        <p:nvGrpSpPr>
          <p:cNvPr id="37" name="组合 36"/>
          <p:cNvGrpSpPr/>
          <p:nvPr/>
        </p:nvGrpSpPr>
        <p:grpSpPr>
          <a:xfrm flipH="1">
            <a:off x="505574" y="2581870"/>
            <a:ext cx="2984292" cy="0"/>
            <a:chOff x="1209167" y="2722880"/>
            <a:chExt cx="2984292" cy="0"/>
          </a:xfrm>
        </p:grpSpPr>
        <p:cxnSp>
          <p:nvCxnSpPr>
            <p:cNvPr id="38" name="直接连接符 37"/>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5574" y="4380190"/>
            <a:ext cx="2982388" cy="0"/>
            <a:chOff x="1211071" y="2722880"/>
            <a:chExt cx="2982388" cy="0"/>
          </a:xfrm>
        </p:grpSpPr>
        <p:cxnSp>
          <p:nvCxnSpPr>
            <p:cNvPr id="41" name="直接连接符 40"/>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5031448" y="1771328"/>
            <a:ext cx="7093726" cy="3314173"/>
            <a:chOff x="5931412" y="1833530"/>
            <a:chExt cx="7093726" cy="3314173"/>
          </a:xfrm>
        </p:grpSpPr>
        <p:sp>
          <p:nvSpPr>
            <p:cNvPr id="44" name="文本框 43"/>
            <p:cNvSpPr txBox="1"/>
            <p:nvPr/>
          </p:nvSpPr>
          <p:spPr>
            <a:xfrm>
              <a:off x="5931415" y="1833530"/>
              <a:ext cx="7093723" cy="645160"/>
            </a:xfrm>
            <a:prstGeom prst="rect">
              <a:avLst/>
            </a:prstGeom>
            <a:noFill/>
          </p:spPr>
          <p:txBody>
            <a:bodyPr wrap="square" rtlCol="0">
              <a:spAutoFit/>
            </a:bodyPr>
            <a:lstStyle/>
            <a:p>
              <a:r>
                <a:rPr lang="en-US" altLang="zh-CN" sz="3600" b="1" dirty="0">
                  <a:solidFill>
                    <a:srgbClr val="002973"/>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3600" b="1" dirty="0">
                  <a:solidFill>
                    <a:schemeClr val="tx1"/>
                  </a:solidFill>
                  <a:latin typeface="华文楷体" panose="02010600040101010101" pitchFamily="2" charset="-122"/>
                  <a:ea typeface="华文楷体" panose="02010600040101010101" pitchFamily="2" charset="-122"/>
                </a:rPr>
                <a:t>项目概述</a:t>
              </a:r>
              <a:endParaRPr lang="zh-CN" altLang="en-US" sz="3600" b="1" dirty="0">
                <a:solidFill>
                  <a:schemeClr val="tx1"/>
                </a:solidFill>
                <a:latin typeface="华文楷体" panose="02010600040101010101" pitchFamily="2" charset="-122"/>
                <a:ea typeface="华文楷体" panose="02010600040101010101" pitchFamily="2" charset="-122"/>
              </a:endParaRPr>
            </a:p>
          </p:txBody>
        </p:sp>
        <p:sp>
          <p:nvSpPr>
            <p:cNvPr id="45" name="文本框 44"/>
            <p:cNvSpPr txBox="1"/>
            <p:nvPr/>
          </p:nvSpPr>
          <p:spPr>
            <a:xfrm>
              <a:off x="5931414" y="2728714"/>
              <a:ext cx="6922425" cy="645160"/>
            </a:xfrm>
            <a:prstGeom prst="rect">
              <a:avLst/>
            </a:prstGeom>
            <a:noFill/>
          </p:spPr>
          <p:txBody>
            <a:bodyPr wrap="square" rtlCol="0">
              <a:spAutoFit/>
            </a:bodyPr>
            <a:lstStyle/>
            <a:p>
              <a:r>
                <a:rPr lang="en-US" altLang="zh-CN" sz="3600" b="1" dirty="0">
                  <a:solidFill>
                    <a:srgbClr val="002973"/>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solidFill>
                    <a:schemeClr val="tx1"/>
                  </a:solidFill>
                  <a:latin typeface="黑体" panose="02010609060101010101" pitchFamily="49" charset="-122"/>
                  <a:ea typeface="黑体" panose="02010609060101010101" pitchFamily="49" charset="-122"/>
                </a:rPr>
                <a:t> </a:t>
              </a:r>
              <a:r>
                <a:rPr lang="zh-CN" altLang="en-US" sz="3600" b="1" dirty="0">
                  <a:solidFill>
                    <a:schemeClr val="tx1"/>
                  </a:solidFill>
                  <a:latin typeface="华文楷体" panose="02010600040101010101" pitchFamily="2" charset="-122"/>
                  <a:ea typeface="华文楷体" panose="02010600040101010101" pitchFamily="2" charset="-122"/>
                </a:rPr>
                <a:t>核心技术</a:t>
              </a:r>
              <a:endParaRPr lang="zh-CN" altLang="en-US" sz="3600" b="1" dirty="0">
                <a:solidFill>
                  <a:schemeClr val="tx1"/>
                </a:solidFill>
                <a:latin typeface="华文楷体" panose="02010600040101010101" pitchFamily="2" charset="-122"/>
                <a:ea typeface="华文楷体" panose="02010600040101010101" pitchFamily="2" charset="-122"/>
              </a:endParaRPr>
            </a:p>
          </p:txBody>
        </p:sp>
        <p:sp>
          <p:nvSpPr>
            <p:cNvPr id="46" name="文本框 45"/>
            <p:cNvSpPr txBox="1"/>
            <p:nvPr/>
          </p:nvSpPr>
          <p:spPr>
            <a:xfrm>
              <a:off x="5931413" y="3630560"/>
              <a:ext cx="6169951" cy="645160"/>
            </a:xfrm>
            <a:prstGeom prst="rect">
              <a:avLst/>
            </a:prstGeom>
            <a:noFill/>
          </p:spPr>
          <p:txBody>
            <a:bodyPr wrap="square" rtlCol="0">
              <a:spAutoFit/>
            </a:bodyPr>
            <a:lstStyle/>
            <a:p>
              <a:r>
                <a:rPr lang="en-US" altLang="zh-CN" sz="3600" b="1" dirty="0">
                  <a:solidFill>
                    <a:srgbClr val="002973"/>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a:solidFill>
                    <a:schemeClr val="tx1"/>
                  </a:solidFill>
                  <a:latin typeface="黑体" panose="02010609060101010101" pitchFamily="49" charset="-122"/>
                  <a:ea typeface="黑体" panose="02010609060101010101" pitchFamily="49" charset="-122"/>
                </a:rPr>
                <a:t> </a:t>
              </a:r>
              <a:r>
                <a:rPr lang="zh-CN" altLang="en-US" sz="3600" b="1" dirty="0">
                  <a:solidFill>
                    <a:schemeClr val="tx1"/>
                  </a:solidFill>
                  <a:latin typeface="华文楷体" panose="02010600040101010101" pitchFamily="2" charset="-122"/>
                  <a:ea typeface="华文楷体" panose="02010600040101010101" pitchFamily="2" charset="-122"/>
                </a:rPr>
                <a:t>系统实现</a:t>
              </a:r>
              <a:endParaRPr lang="zh-CN" altLang="en-US" sz="3600" b="1" dirty="0">
                <a:solidFill>
                  <a:schemeClr val="tx1"/>
                </a:solidFill>
                <a:latin typeface="华文楷体" panose="02010600040101010101" pitchFamily="2" charset="-122"/>
                <a:ea typeface="华文楷体" panose="02010600040101010101" pitchFamily="2" charset="-122"/>
              </a:endParaRPr>
            </a:p>
          </p:txBody>
        </p:sp>
        <p:sp>
          <p:nvSpPr>
            <p:cNvPr id="47" name="文本框 46"/>
            <p:cNvSpPr txBox="1"/>
            <p:nvPr/>
          </p:nvSpPr>
          <p:spPr>
            <a:xfrm>
              <a:off x="5931412" y="4502543"/>
              <a:ext cx="6922424" cy="645160"/>
            </a:xfrm>
            <a:prstGeom prst="rect">
              <a:avLst/>
            </a:prstGeom>
            <a:noFill/>
          </p:spPr>
          <p:txBody>
            <a:bodyPr wrap="square" rtlCol="0">
              <a:spAutoFit/>
            </a:bodyPr>
            <a:lstStyle/>
            <a:p>
              <a:r>
                <a:rPr lang="en-US" altLang="zh-CN" sz="3600" b="1" dirty="0">
                  <a:solidFill>
                    <a:srgbClr val="002973"/>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400" dirty="0">
                  <a:solidFill>
                    <a:schemeClr val="tx1"/>
                  </a:solidFill>
                  <a:latin typeface="黑体" panose="02010609060101010101" pitchFamily="49" charset="-122"/>
                  <a:ea typeface="黑体" panose="02010609060101010101" pitchFamily="49" charset="-122"/>
                </a:rPr>
                <a:t> </a:t>
              </a:r>
              <a:r>
                <a:rPr lang="zh-CN" altLang="en-US" sz="3600" b="1" dirty="0">
                  <a:latin typeface="华文楷体" panose="02010600040101010101" pitchFamily="2" charset="-122"/>
                  <a:ea typeface="华文楷体" panose="02010600040101010101" pitchFamily="2" charset="-122"/>
                </a:rPr>
                <a:t>系统展示</a:t>
              </a:r>
              <a:endParaRPr lang="zh-CN" altLang="en-US" sz="3600" b="1" dirty="0">
                <a:latin typeface="华文楷体" panose="02010600040101010101" pitchFamily="2" charset="-122"/>
                <a:ea typeface="华文楷体"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107849" y="6519446"/>
            <a:ext cx="897762" cy="338554"/>
          </a:xfrm>
          <a:prstGeom prst="rect">
            <a:avLst/>
          </a:prstGeom>
          <a:noFill/>
        </p:spPr>
        <p:txBody>
          <a:bodyPr wrap="square" rtlCol="0">
            <a:spAutoFit/>
          </a:bodyPr>
          <a:lstStyle/>
          <a:p>
            <a:pPr algn="r"/>
            <a:r>
              <a:rPr lang="en-US" altLang="zh-CN" sz="1600" dirty="0"/>
              <a:t>Page 19</a:t>
            </a:r>
            <a:endParaRPr lang="en-US" altLang="zh-CN" sz="1600" dirty="0"/>
          </a:p>
        </p:txBody>
      </p:sp>
      <p:grpSp>
        <p:nvGrpSpPr>
          <p:cNvPr id="4" name="组合 3"/>
          <p:cNvGrpSpPr/>
          <p:nvPr/>
        </p:nvGrpSpPr>
        <p:grpSpPr>
          <a:xfrm>
            <a:off x="2085974" y="-8468"/>
            <a:ext cx="10106025" cy="764118"/>
            <a:chOff x="2097542" y="-3492"/>
            <a:chExt cx="7861816" cy="663904"/>
          </a:xfrm>
          <a:solidFill>
            <a:srgbClr val="7F7F7F"/>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7F7F7F"/>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solidFill>
              <a:srgbClr val="517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pic>
        <p:nvPicPr>
          <p:cNvPr id="6" name="图片 5"/>
          <p:cNvPicPr>
            <a:picLocks noChangeAspect="1"/>
          </p:cNvPicPr>
          <p:nvPr/>
        </p:nvPicPr>
        <p:blipFill>
          <a:blip r:embed="rId2"/>
          <a:stretch>
            <a:fillRect/>
          </a:stretch>
        </p:blipFill>
        <p:spPr>
          <a:xfrm>
            <a:off x="0" y="8646"/>
            <a:ext cx="12192000" cy="68407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直角三角形 93"/>
          <p:cNvSpPr/>
          <p:nvPr/>
        </p:nvSpPr>
        <p:spPr>
          <a:xfrm rot="5400000">
            <a:off x="-37680" y="0"/>
            <a:ext cx="3668184" cy="3668184"/>
          </a:xfrm>
          <a:prstGeom prst="rtTriangle">
            <a:avLst/>
          </a:prstGeom>
          <a:solidFill>
            <a:srgbClr val="005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92" name="图片 91" descr="C:\Users\25369\Pictures\Saved Pictures\微信图片_20230519214129.jpg微信图片_20230519214129"/>
          <p:cNvPicPr>
            <a:picLocks noChangeAspect="1"/>
          </p:cNvPicPr>
          <p:nvPr/>
        </p:nvPicPr>
        <p:blipFill rotWithShape="1">
          <a:blip r:embed="rId1"/>
          <a:srcRect/>
          <a:stretch>
            <a:fillRect/>
          </a:stretch>
        </p:blipFill>
        <p:spPr>
          <a:xfrm>
            <a:off x="224790" y="786130"/>
            <a:ext cx="11817985" cy="5271770"/>
          </a:xfrm>
          <a:prstGeom prst="rect">
            <a:avLst/>
          </a:prstGeom>
        </p:spPr>
      </p:pic>
      <p:sp>
        <p:nvSpPr>
          <p:cNvPr id="95" name="直角三角形 94"/>
          <p:cNvSpPr/>
          <p:nvPr/>
        </p:nvSpPr>
        <p:spPr>
          <a:xfrm rot="16200000">
            <a:off x="8578746" y="3226596"/>
            <a:ext cx="3668184" cy="3668184"/>
          </a:xfrm>
          <a:prstGeom prst="rtTriangle">
            <a:avLst/>
          </a:prstGeom>
          <a:solidFill>
            <a:srgbClr val="005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矩形 92"/>
          <p:cNvSpPr/>
          <p:nvPr/>
        </p:nvSpPr>
        <p:spPr>
          <a:xfrm>
            <a:off x="225105" y="786285"/>
            <a:ext cx="11817600" cy="5272519"/>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Calibri Light" panose="020F0302020204030204"/>
              <a:ea typeface="微软雅黑 Light" panose="020B0502040204020203" charset="-122"/>
            </a:endParaRPr>
          </a:p>
        </p:txBody>
      </p:sp>
      <p:grpSp>
        <p:nvGrpSpPr>
          <p:cNvPr id="15" name="组合 14"/>
          <p:cNvGrpSpPr/>
          <p:nvPr/>
        </p:nvGrpSpPr>
        <p:grpSpPr>
          <a:xfrm>
            <a:off x="1011881" y="2014212"/>
            <a:ext cx="10033000" cy="4748625"/>
            <a:chOff x="1022330" y="2183193"/>
            <a:chExt cx="10033000" cy="4748625"/>
          </a:xfrm>
        </p:grpSpPr>
        <p:sp>
          <p:nvSpPr>
            <p:cNvPr id="269" name="文本框 268"/>
            <p:cNvSpPr txBox="1"/>
            <p:nvPr userDrawn="1"/>
          </p:nvSpPr>
          <p:spPr>
            <a:xfrm>
              <a:off x="5506559" y="2183193"/>
              <a:ext cx="1830080" cy="306705"/>
            </a:xfrm>
            <a:prstGeom prst="rect">
              <a:avLst/>
            </a:prstGeom>
            <a:noFill/>
          </p:spPr>
          <p:txBody>
            <a:bodyPr wrap="square" rtlCol="0">
              <a:spAutoFit/>
            </a:bodyPr>
            <a:lstStyle/>
            <a:p>
              <a:pPr algn="ctr"/>
              <a:endParaRPr lang="zh-CN" altLang="en-US" sz="1400" b="1" dirty="0">
                <a:solidFill>
                  <a:srgbClr val="002973"/>
                </a:solidFill>
              </a:endParaRPr>
            </a:p>
          </p:txBody>
        </p:sp>
        <p:grpSp>
          <p:nvGrpSpPr>
            <p:cNvPr id="396" name="组合 395"/>
            <p:cNvGrpSpPr/>
            <p:nvPr/>
          </p:nvGrpSpPr>
          <p:grpSpPr>
            <a:xfrm>
              <a:off x="4076713" y="6630193"/>
              <a:ext cx="4000533" cy="301625"/>
              <a:chOff x="5116301" y="6488982"/>
              <a:chExt cx="1949553" cy="301625"/>
            </a:xfrm>
          </p:grpSpPr>
          <p:sp>
            <p:nvSpPr>
              <p:cNvPr id="397" name="文本框 396"/>
              <p:cNvSpPr txBox="1"/>
              <p:nvPr userDrawn="1"/>
            </p:nvSpPr>
            <p:spPr>
              <a:xfrm>
                <a:off x="5250137" y="6488982"/>
                <a:ext cx="1747170" cy="301625"/>
              </a:xfrm>
              <a:prstGeom prst="rect">
                <a:avLst/>
              </a:prstGeom>
              <a:noFill/>
            </p:spPr>
            <p:txBody>
              <a:bodyPr wrap="square" rtlCol="0">
                <a:spAutoFit/>
              </a:bodyPr>
              <a:lstStyle/>
              <a:p>
                <a:pPr algn="ctr">
                  <a:lnSpc>
                    <a:spcPct val="114000"/>
                  </a:lnSpc>
                </a:pPr>
                <a:r>
                  <a:rPr lang="zh-CN" altLang="en-US" sz="1200" spc="300" dirty="0">
                    <a:latin typeface="+mj-ea"/>
                    <a:ea typeface="+mj-ea"/>
                  </a:rPr>
                  <a:t>勤勉务实</a:t>
                </a:r>
                <a:r>
                  <a:rPr lang="en-US" altLang="zh-CN" sz="1200" spc="300" dirty="0">
                    <a:latin typeface="+mj-ea"/>
                    <a:ea typeface="+mj-ea"/>
                  </a:rPr>
                  <a:t> </a:t>
                </a:r>
                <a:r>
                  <a:rPr lang="zh-CN" altLang="en-US" sz="1200" spc="300" dirty="0">
                    <a:latin typeface="+mj-ea"/>
                    <a:ea typeface="+mj-ea"/>
                  </a:rPr>
                  <a:t>甘于奉献</a:t>
                </a:r>
                <a:r>
                  <a:rPr lang="en-US" altLang="zh-CN" sz="1200" spc="300" dirty="0">
                    <a:latin typeface="+mj-ea"/>
                    <a:ea typeface="+mj-ea"/>
                  </a:rPr>
                  <a:t> </a:t>
                </a:r>
                <a:r>
                  <a:rPr lang="zh-CN" altLang="en-US" sz="1200" spc="300" dirty="0">
                    <a:latin typeface="+mj-ea"/>
                    <a:ea typeface="+mj-ea"/>
                  </a:rPr>
                  <a:t>刚健自强</a:t>
                </a:r>
                <a:r>
                  <a:rPr lang="en-US" altLang="zh-CN" sz="1200" spc="300" dirty="0">
                    <a:latin typeface="+mj-ea"/>
                    <a:ea typeface="+mj-ea"/>
                  </a:rPr>
                  <a:t> </a:t>
                </a:r>
                <a:r>
                  <a:rPr lang="zh-CN" altLang="en-US" sz="1200" spc="300" dirty="0">
                    <a:latin typeface="+mj-ea"/>
                    <a:ea typeface="+mj-ea"/>
                  </a:rPr>
                  <a:t>敢为人先</a:t>
                </a:r>
                <a:endParaRPr lang="zh-CN" altLang="en-US" sz="1200" spc="300" dirty="0">
                  <a:latin typeface="+mj-ea"/>
                  <a:ea typeface="+mj-ea"/>
                </a:endParaRPr>
              </a:p>
            </p:txBody>
          </p:sp>
          <p:grpSp>
            <p:nvGrpSpPr>
              <p:cNvPr id="398" name="组合 397"/>
              <p:cNvGrpSpPr/>
              <p:nvPr userDrawn="1"/>
            </p:nvGrpSpPr>
            <p:grpSpPr>
              <a:xfrm>
                <a:off x="5116301" y="6626730"/>
                <a:ext cx="1949553" cy="19569"/>
                <a:chOff x="5093939" y="6626730"/>
                <a:chExt cx="1949553" cy="19569"/>
              </a:xfrm>
            </p:grpSpPr>
            <p:cxnSp>
              <p:nvCxnSpPr>
                <p:cNvPr id="399" name="直接连接符 398"/>
                <p:cNvCxnSpPr/>
                <p:nvPr userDrawn="1"/>
              </p:nvCxnSpPr>
              <p:spPr>
                <a:xfrm>
                  <a:off x="5093939" y="6626730"/>
                  <a:ext cx="1563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userDrawn="1"/>
              </p:nvCxnSpPr>
              <p:spPr>
                <a:xfrm>
                  <a:off x="6915770" y="6646299"/>
                  <a:ext cx="12772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401" name="组合 400"/>
            <p:cNvGrpSpPr/>
            <p:nvPr/>
          </p:nvGrpSpPr>
          <p:grpSpPr>
            <a:xfrm>
              <a:off x="1022330" y="2646603"/>
              <a:ext cx="10033000" cy="2954684"/>
              <a:chOff x="1022330" y="2637078"/>
              <a:chExt cx="10033000" cy="2954684"/>
            </a:xfrm>
          </p:grpSpPr>
          <p:sp>
            <p:nvSpPr>
              <p:cNvPr id="402" name="文本框 4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022330" y="2637078"/>
                <a:ext cx="10033000" cy="114363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685800" fontAlgn="base">
                  <a:lnSpc>
                    <a:spcPct val="114000"/>
                  </a:lnSpc>
                  <a:spcBef>
                    <a:spcPct val="0"/>
                  </a:spcBef>
                  <a:spcAft>
                    <a:spcPct val="0"/>
                  </a:spcAft>
                  <a:tabLst>
                    <a:tab pos="2865755" algn="l"/>
                  </a:tabLst>
                </a:pPr>
                <a:r>
                  <a:rPr lang="zh-CN" altLang="en-US" sz="6000" b="1" dirty="0">
                    <a:solidFill>
                      <a:srgbClr val="0054A5"/>
                    </a:solidFill>
                    <a:latin typeface="黑体" panose="02010609060101010101" pitchFamily="49" charset="-122"/>
                    <a:ea typeface="黑体" panose="02010609060101010101" pitchFamily="49" charset="-122"/>
                    <a:sym typeface="Calibri" panose="020F0502020204030204" charset="0"/>
                  </a:rPr>
                  <a:t>请老师批评指正</a:t>
                </a:r>
                <a:endParaRPr lang="zh-CN" altLang="en-US" sz="6000" b="1" dirty="0">
                  <a:solidFill>
                    <a:srgbClr val="0054A5"/>
                  </a:solidFill>
                  <a:latin typeface="黑体" panose="02010609060101010101" pitchFamily="49" charset="-122"/>
                  <a:ea typeface="黑体" panose="02010609060101010101" pitchFamily="49" charset="-122"/>
                  <a:sym typeface="Calibri" panose="020F0502020204030204" charset="0"/>
                </a:endParaRPr>
              </a:p>
            </p:txBody>
          </p:sp>
          <p:grpSp>
            <p:nvGrpSpPr>
              <p:cNvPr id="403" name="组合 402"/>
              <p:cNvGrpSpPr/>
              <p:nvPr/>
            </p:nvGrpSpPr>
            <p:grpSpPr>
              <a:xfrm>
                <a:off x="3045930" y="5123693"/>
                <a:ext cx="2609084" cy="468069"/>
                <a:chOff x="3585823" y="4986086"/>
                <a:chExt cx="2609084" cy="468069"/>
              </a:xfrm>
            </p:grpSpPr>
            <p:sp>
              <p:nvSpPr>
                <p:cNvPr id="411" name="椭圆 410"/>
                <p:cNvSpPr/>
                <p:nvPr/>
              </p:nvSpPr>
              <p:spPr>
                <a:xfrm>
                  <a:off x="3585823" y="4986086"/>
                  <a:ext cx="468069" cy="468069"/>
                </a:xfrm>
                <a:prstGeom prst="ellipse">
                  <a:avLst/>
                </a:prstGeom>
                <a:solidFill>
                  <a:srgbClr val="002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endParaRPr lang="zh-CN" altLang="en-US">
                    <a:solidFill>
                      <a:srgbClr val="212834"/>
                    </a:solidFill>
                    <a:latin typeface="微软雅黑" panose="020B0503020204020204" charset="-122"/>
                    <a:ea typeface="微软雅黑" panose="020B0503020204020204" charset="-122"/>
                  </a:endParaRPr>
                </a:p>
              </p:txBody>
            </p:sp>
            <p:sp>
              <p:nvSpPr>
                <p:cNvPr id="412" name="文本框 4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100100" y="5024282"/>
                  <a:ext cx="2094807" cy="39878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685800" fontAlgn="base">
                    <a:spcBef>
                      <a:spcPct val="0"/>
                    </a:spcBef>
                    <a:spcAft>
                      <a:spcPct val="0"/>
                    </a:spcAft>
                    <a:tabLst>
                      <a:tab pos="2865755" algn="l"/>
                    </a:tabLst>
                  </a:pP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汇报人：</a:t>
                  </a: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李奕星</a:t>
                  </a:r>
                  <a:endPar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endParaRPr>
                </a:p>
              </p:txBody>
            </p:sp>
            <p:grpSp>
              <p:nvGrpSpPr>
                <p:cNvPr id="413" name="Group 66"/>
                <p:cNvGrpSpPr>
                  <a:grpSpLocks noChangeAspect="1"/>
                </p:cNvGrpSpPr>
                <p:nvPr/>
              </p:nvGrpSpPr>
              <p:grpSpPr bwMode="auto">
                <a:xfrm>
                  <a:off x="3692871" y="5082537"/>
                  <a:ext cx="256116" cy="277284"/>
                  <a:chOff x="2111" y="2322"/>
                  <a:chExt cx="121" cy="131"/>
                </a:xfrm>
                <a:solidFill>
                  <a:schemeClr val="bg1"/>
                </a:solidFill>
              </p:grpSpPr>
              <p:sp>
                <p:nvSpPr>
                  <p:cNvPr id="414" name="Freeform 67"/>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ln>
                </p:spPr>
                <p:txBody>
                  <a:bodyPr vert="horz" wrap="square" lIns="121920" tIns="60960" rIns="121920" bIns="60960" numCol="1" anchor="t" anchorCtr="0" compatLnSpc="1"/>
                  <a:lstStyle/>
                  <a:p>
                    <a:pPr defTabSz="914400"/>
                    <a:endParaRPr lang="zh-CN" altLang="en-US">
                      <a:solidFill>
                        <a:srgbClr val="212834"/>
                      </a:solidFill>
                      <a:latin typeface="微软雅黑" panose="020B0503020204020204" charset="-122"/>
                      <a:ea typeface="微软雅黑" panose="020B0503020204020204" charset="-122"/>
                    </a:endParaRPr>
                  </a:p>
                </p:txBody>
              </p:sp>
              <p:sp>
                <p:nvSpPr>
                  <p:cNvPr id="415"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ln>
                </p:spPr>
                <p:txBody>
                  <a:bodyPr vert="horz" wrap="square" lIns="121920" tIns="60960" rIns="121920" bIns="60960" numCol="1" anchor="t" anchorCtr="0" compatLnSpc="1"/>
                  <a:lstStyle/>
                  <a:p>
                    <a:pPr defTabSz="914400"/>
                    <a:endParaRPr lang="zh-CN" altLang="en-US">
                      <a:solidFill>
                        <a:srgbClr val="212834"/>
                      </a:solidFill>
                      <a:latin typeface="微软雅黑" panose="020B0503020204020204" charset="-122"/>
                      <a:ea typeface="微软雅黑" panose="020B0503020204020204" charset="-122"/>
                    </a:endParaRPr>
                  </a:p>
                </p:txBody>
              </p:sp>
              <p:sp>
                <p:nvSpPr>
                  <p:cNvPr id="416"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ln>
                </p:spPr>
                <p:txBody>
                  <a:bodyPr vert="horz" wrap="square" lIns="121920" tIns="60960" rIns="121920" bIns="60960" numCol="1" anchor="t" anchorCtr="0" compatLnSpc="1"/>
                  <a:lstStyle/>
                  <a:p>
                    <a:pPr defTabSz="914400"/>
                    <a:endParaRPr lang="zh-CN" altLang="en-US">
                      <a:solidFill>
                        <a:srgbClr val="212834"/>
                      </a:solidFill>
                      <a:latin typeface="微软雅黑" panose="020B0503020204020204" charset="-122"/>
                      <a:ea typeface="微软雅黑" panose="020B0503020204020204" charset="-122"/>
                    </a:endParaRPr>
                  </a:p>
                </p:txBody>
              </p:sp>
            </p:grpSp>
          </p:grpSp>
          <p:grpSp>
            <p:nvGrpSpPr>
              <p:cNvPr id="405" name="组合 404"/>
              <p:cNvGrpSpPr/>
              <p:nvPr/>
            </p:nvGrpSpPr>
            <p:grpSpPr>
              <a:xfrm>
                <a:off x="6292585" y="5093660"/>
                <a:ext cx="3265827" cy="468069"/>
                <a:chOff x="6414831" y="5035338"/>
                <a:chExt cx="3265827" cy="468069"/>
              </a:xfrm>
            </p:grpSpPr>
            <p:sp>
              <p:nvSpPr>
                <p:cNvPr id="408" name="文本框 40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918125" y="5097257"/>
                  <a:ext cx="2762533" cy="39878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685800" fontAlgn="base">
                    <a:spcBef>
                      <a:spcPct val="0"/>
                    </a:spcBef>
                    <a:spcAft>
                      <a:spcPct val="0"/>
                    </a:spcAft>
                    <a:tabLst>
                      <a:tab pos="2865755" algn="l"/>
                    </a:tabLst>
                  </a:pP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指导老师：</a:t>
                  </a:r>
                  <a:r>
                    <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rPr>
                    <a:t>刘杰</a:t>
                  </a:r>
                  <a:endParaRPr lang="zh-CN" altLang="en-US" sz="2000" dirty="0">
                    <a:solidFill>
                      <a:srgbClr val="212834"/>
                    </a:solidFill>
                    <a:latin typeface="黑体" panose="02010609060101010101" pitchFamily="49" charset="-122"/>
                    <a:ea typeface="黑体" panose="02010609060101010101" pitchFamily="49" charset="-122"/>
                    <a:sym typeface="Calibri" panose="020F0502020204030204" charset="0"/>
                  </a:endParaRPr>
                </a:p>
              </p:txBody>
            </p:sp>
            <p:sp>
              <p:nvSpPr>
                <p:cNvPr id="409" name="椭圆 408"/>
                <p:cNvSpPr/>
                <p:nvPr/>
              </p:nvSpPr>
              <p:spPr>
                <a:xfrm>
                  <a:off x="6414831" y="5035338"/>
                  <a:ext cx="468069" cy="468069"/>
                </a:xfrm>
                <a:prstGeom prst="ellipse">
                  <a:avLst/>
                </a:prstGeom>
                <a:solidFill>
                  <a:srgbClr val="002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endParaRPr lang="zh-CN" altLang="en-US">
                    <a:solidFill>
                      <a:srgbClr val="212834"/>
                    </a:solidFill>
                    <a:latin typeface="微软雅黑" panose="020B0503020204020204" charset="-122"/>
                    <a:ea typeface="微软雅黑" panose="020B0503020204020204" charset="-122"/>
                  </a:endParaRPr>
                </a:p>
              </p:txBody>
            </p:sp>
            <p:sp>
              <p:nvSpPr>
                <p:cNvPr id="410" name="Freeform 90"/>
                <p:cNvSpPr>
                  <a:spLocks noEditPoints="1"/>
                </p:cNvSpPr>
                <p:nvPr/>
              </p:nvSpPr>
              <p:spPr bwMode="auto">
                <a:xfrm>
                  <a:off x="6471303" y="5090126"/>
                  <a:ext cx="359799" cy="335057"/>
                </a:xfrm>
                <a:custGeom>
                  <a:avLst/>
                  <a:gdLst>
                    <a:gd name="T0" fmla="*/ 79 w 159"/>
                    <a:gd name="T1" fmla="*/ 66 h 169"/>
                    <a:gd name="T2" fmla="*/ 112 w 159"/>
                    <a:gd name="T3" fmla="*/ 33 h 169"/>
                    <a:gd name="T4" fmla="*/ 79 w 159"/>
                    <a:gd name="T5" fmla="*/ 0 h 169"/>
                    <a:gd name="T6" fmla="*/ 46 w 159"/>
                    <a:gd name="T7" fmla="*/ 33 h 169"/>
                    <a:gd name="T8" fmla="*/ 79 w 159"/>
                    <a:gd name="T9" fmla="*/ 66 h 169"/>
                    <a:gd name="T10" fmla="*/ 156 w 159"/>
                    <a:gd name="T11" fmla="*/ 117 h 169"/>
                    <a:gd name="T12" fmla="*/ 134 w 159"/>
                    <a:gd name="T13" fmla="*/ 86 h 169"/>
                    <a:gd name="T14" fmla="*/ 125 w 159"/>
                    <a:gd name="T15" fmla="*/ 119 h 169"/>
                    <a:gd name="T16" fmla="*/ 128 w 159"/>
                    <a:gd name="T17" fmla="*/ 122 h 169"/>
                    <a:gd name="T18" fmla="*/ 111 w 159"/>
                    <a:gd name="T19" fmla="*/ 130 h 169"/>
                    <a:gd name="T20" fmla="*/ 106 w 159"/>
                    <a:gd name="T21" fmla="*/ 148 h 169"/>
                    <a:gd name="T22" fmla="*/ 124 w 159"/>
                    <a:gd name="T23" fmla="*/ 153 h 169"/>
                    <a:gd name="T24" fmla="*/ 150 w 159"/>
                    <a:gd name="T25" fmla="*/ 141 h 169"/>
                    <a:gd name="T26" fmla="*/ 156 w 159"/>
                    <a:gd name="T27" fmla="*/ 117 h 169"/>
                    <a:gd name="T28" fmla="*/ 99 w 159"/>
                    <a:gd name="T29" fmla="*/ 153 h 169"/>
                    <a:gd name="T30" fmla="*/ 80 w 159"/>
                    <a:gd name="T31" fmla="*/ 162 h 169"/>
                    <a:gd name="T32" fmla="*/ 84 w 159"/>
                    <a:gd name="T33" fmla="*/ 103 h 169"/>
                    <a:gd name="T34" fmla="*/ 93 w 159"/>
                    <a:gd name="T35" fmla="*/ 98 h 169"/>
                    <a:gd name="T36" fmla="*/ 104 w 159"/>
                    <a:gd name="T37" fmla="*/ 95 h 169"/>
                    <a:gd name="T38" fmla="*/ 114 w 159"/>
                    <a:gd name="T39" fmla="*/ 91 h 169"/>
                    <a:gd name="T40" fmla="*/ 131 w 159"/>
                    <a:gd name="T41" fmla="*/ 81 h 169"/>
                    <a:gd name="T42" fmla="*/ 126 w 159"/>
                    <a:gd name="T43" fmla="*/ 75 h 169"/>
                    <a:gd name="T44" fmla="*/ 124 w 159"/>
                    <a:gd name="T45" fmla="*/ 74 h 169"/>
                    <a:gd name="T46" fmla="*/ 112 w 159"/>
                    <a:gd name="T47" fmla="*/ 70 h 169"/>
                    <a:gd name="T48" fmla="*/ 100 w 159"/>
                    <a:gd name="T49" fmla="*/ 70 h 169"/>
                    <a:gd name="T50" fmla="*/ 79 w 159"/>
                    <a:gd name="T51" fmla="*/ 86 h 169"/>
                    <a:gd name="T52" fmla="*/ 59 w 159"/>
                    <a:gd name="T53" fmla="*/ 70 h 169"/>
                    <a:gd name="T54" fmla="*/ 47 w 159"/>
                    <a:gd name="T55" fmla="*/ 70 h 169"/>
                    <a:gd name="T56" fmla="*/ 34 w 159"/>
                    <a:gd name="T57" fmla="*/ 74 h 169"/>
                    <a:gd name="T58" fmla="*/ 33 w 159"/>
                    <a:gd name="T59" fmla="*/ 75 h 169"/>
                    <a:gd name="T60" fmla="*/ 28 w 159"/>
                    <a:gd name="T61" fmla="*/ 81 h 169"/>
                    <a:gd name="T62" fmla="*/ 45 w 159"/>
                    <a:gd name="T63" fmla="*/ 91 h 169"/>
                    <a:gd name="T64" fmla="*/ 55 w 159"/>
                    <a:gd name="T65" fmla="*/ 95 h 169"/>
                    <a:gd name="T66" fmla="*/ 65 w 159"/>
                    <a:gd name="T67" fmla="*/ 98 h 169"/>
                    <a:gd name="T68" fmla="*/ 75 w 159"/>
                    <a:gd name="T69" fmla="*/ 103 h 169"/>
                    <a:gd name="T70" fmla="*/ 78 w 159"/>
                    <a:gd name="T71" fmla="*/ 162 h 169"/>
                    <a:gd name="T72" fmla="*/ 59 w 159"/>
                    <a:gd name="T73" fmla="*/ 152 h 169"/>
                    <a:gd name="T74" fmla="*/ 43 w 159"/>
                    <a:gd name="T75" fmla="*/ 162 h 169"/>
                    <a:gd name="T76" fmla="*/ 79 w 159"/>
                    <a:gd name="T77" fmla="*/ 169 h 169"/>
                    <a:gd name="T78" fmla="*/ 80 w 159"/>
                    <a:gd name="T79" fmla="*/ 169 h 169"/>
                    <a:gd name="T80" fmla="*/ 80 w 159"/>
                    <a:gd name="T81" fmla="*/ 169 h 169"/>
                    <a:gd name="T82" fmla="*/ 116 w 159"/>
                    <a:gd name="T83" fmla="*/ 162 h 169"/>
                    <a:gd name="T84" fmla="*/ 99 w 159"/>
                    <a:gd name="T85" fmla="*/ 153 h 169"/>
                    <a:gd name="T86" fmla="*/ 53 w 159"/>
                    <a:gd name="T87" fmla="*/ 148 h 169"/>
                    <a:gd name="T88" fmla="*/ 48 w 159"/>
                    <a:gd name="T89" fmla="*/ 130 h 169"/>
                    <a:gd name="T90" fmla="*/ 30 w 159"/>
                    <a:gd name="T91" fmla="*/ 122 h 169"/>
                    <a:gd name="T92" fmla="*/ 33 w 159"/>
                    <a:gd name="T93" fmla="*/ 118 h 169"/>
                    <a:gd name="T94" fmla="*/ 24 w 159"/>
                    <a:gd name="T95" fmla="*/ 86 h 169"/>
                    <a:gd name="T96" fmla="*/ 2 w 159"/>
                    <a:gd name="T97" fmla="*/ 117 h 169"/>
                    <a:gd name="T98" fmla="*/ 8 w 159"/>
                    <a:gd name="T99" fmla="*/ 141 h 169"/>
                    <a:gd name="T100" fmla="*/ 35 w 159"/>
                    <a:gd name="T101" fmla="*/ 153 h 169"/>
                    <a:gd name="T102" fmla="*/ 53 w 159"/>
                    <a:gd name="T103" fmla="*/ 1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169">
                      <a:moveTo>
                        <a:pt x="79" y="66"/>
                      </a:moveTo>
                      <a:cubicBezTo>
                        <a:pt x="97" y="66"/>
                        <a:pt x="112" y="51"/>
                        <a:pt x="112" y="33"/>
                      </a:cubicBezTo>
                      <a:cubicBezTo>
                        <a:pt x="112" y="15"/>
                        <a:pt x="97" y="0"/>
                        <a:pt x="79" y="0"/>
                      </a:cubicBezTo>
                      <a:cubicBezTo>
                        <a:pt x="61" y="0"/>
                        <a:pt x="46" y="15"/>
                        <a:pt x="46" y="33"/>
                      </a:cubicBezTo>
                      <a:cubicBezTo>
                        <a:pt x="46" y="51"/>
                        <a:pt x="61" y="66"/>
                        <a:pt x="79" y="66"/>
                      </a:cubicBezTo>
                      <a:close/>
                      <a:moveTo>
                        <a:pt x="156" y="117"/>
                      </a:moveTo>
                      <a:cubicBezTo>
                        <a:pt x="134" y="86"/>
                        <a:pt x="134" y="86"/>
                        <a:pt x="134" y="86"/>
                      </a:cubicBezTo>
                      <a:cubicBezTo>
                        <a:pt x="132" y="97"/>
                        <a:pt x="129" y="108"/>
                        <a:pt x="125" y="119"/>
                      </a:cubicBezTo>
                      <a:cubicBezTo>
                        <a:pt x="128" y="122"/>
                        <a:pt x="128" y="122"/>
                        <a:pt x="128" y="122"/>
                      </a:cubicBezTo>
                      <a:cubicBezTo>
                        <a:pt x="111" y="130"/>
                        <a:pt x="111" y="130"/>
                        <a:pt x="111" y="130"/>
                      </a:cubicBezTo>
                      <a:cubicBezTo>
                        <a:pt x="104" y="133"/>
                        <a:pt x="102" y="142"/>
                        <a:pt x="106" y="148"/>
                      </a:cubicBezTo>
                      <a:cubicBezTo>
                        <a:pt x="109" y="154"/>
                        <a:pt x="118" y="156"/>
                        <a:pt x="124" y="153"/>
                      </a:cubicBezTo>
                      <a:cubicBezTo>
                        <a:pt x="150" y="141"/>
                        <a:pt x="150" y="141"/>
                        <a:pt x="150" y="141"/>
                      </a:cubicBezTo>
                      <a:cubicBezTo>
                        <a:pt x="155" y="139"/>
                        <a:pt x="159" y="121"/>
                        <a:pt x="156" y="117"/>
                      </a:cubicBezTo>
                      <a:close/>
                      <a:moveTo>
                        <a:pt x="99" y="153"/>
                      </a:moveTo>
                      <a:cubicBezTo>
                        <a:pt x="91" y="155"/>
                        <a:pt x="83" y="158"/>
                        <a:pt x="80" y="162"/>
                      </a:cubicBezTo>
                      <a:cubicBezTo>
                        <a:pt x="81" y="143"/>
                        <a:pt x="83" y="123"/>
                        <a:pt x="84" y="103"/>
                      </a:cubicBezTo>
                      <a:cubicBezTo>
                        <a:pt x="86" y="101"/>
                        <a:pt x="90" y="100"/>
                        <a:pt x="93" y="98"/>
                      </a:cubicBezTo>
                      <a:cubicBezTo>
                        <a:pt x="97" y="97"/>
                        <a:pt x="100" y="96"/>
                        <a:pt x="104" y="95"/>
                      </a:cubicBezTo>
                      <a:cubicBezTo>
                        <a:pt x="107" y="93"/>
                        <a:pt x="111" y="92"/>
                        <a:pt x="114" y="91"/>
                      </a:cubicBezTo>
                      <a:cubicBezTo>
                        <a:pt x="121" y="88"/>
                        <a:pt x="127" y="84"/>
                        <a:pt x="131" y="81"/>
                      </a:cubicBezTo>
                      <a:cubicBezTo>
                        <a:pt x="130" y="79"/>
                        <a:pt x="128" y="77"/>
                        <a:pt x="126" y="75"/>
                      </a:cubicBezTo>
                      <a:cubicBezTo>
                        <a:pt x="125" y="74"/>
                        <a:pt x="125" y="74"/>
                        <a:pt x="124" y="74"/>
                      </a:cubicBezTo>
                      <a:cubicBezTo>
                        <a:pt x="121" y="71"/>
                        <a:pt x="117" y="70"/>
                        <a:pt x="112" y="70"/>
                      </a:cubicBezTo>
                      <a:cubicBezTo>
                        <a:pt x="100" y="70"/>
                        <a:pt x="100" y="70"/>
                        <a:pt x="100" y="70"/>
                      </a:cubicBezTo>
                      <a:cubicBezTo>
                        <a:pt x="79" y="86"/>
                        <a:pt x="79" y="86"/>
                        <a:pt x="79" y="86"/>
                      </a:cubicBezTo>
                      <a:cubicBezTo>
                        <a:pt x="59" y="70"/>
                        <a:pt x="59" y="70"/>
                        <a:pt x="59" y="70"/>
                      </a:cubicBezTo>
                      <a:cubicBezTo>
                        <a:pt x="47" y="70"/>
                        <a:pt x="47" y="70"/>
                        <a:pt x="47" y="70"/>
                      </a:cubicBezTo>
                      <a:cubicBezTo>
                        <a:pt x="42" y="70"/>
                        <a:pt x="38" y="71"/>
                        <a:pt x="34" y="74"/>
                      </a:cubicBezTo>
                      <a:cubicBezTo>
                        <a:pt x="34" y="74"/>
                        <a:pt x="33" y="74"/>
                        <a:pt x="33" y="75"/>
                      </a:cubicBezTo>
                      <a:cubicBezTo>
                        <a:pt x="31" y="77"/>
                        <a:pt x="29" y="79"/>
                        <a:pt x="28" y="81"/>
                      </a:cubicBezTo>
                      <a:cubicBezTo>
                        <a:pt x="32" y="84"/>
                        <a:pt x="38" y="88"/>
                        <a:pt x="45" y="91"/>
                      </a:cubicBezTo>
                      <a:cubicBezTo>
                        <a:pt x="48" y="92"/>
                        <a:pt x="52" y="93"/>
                        <a:pt x="55" y="95"/>
                      </a:cubicBezTo>
                      <a:cubicBezTo>
                        <a:pt x="59" y="96"/>
                        <a:pt x="62" y="97"/>
                        <a:pt x="65" y="98"/>
                      </a:cubicBezTo>
                      <a:cubicBezTo>
                        <a:pt x="69" y="100"/>
                        <a:pt x="72" y="101"/>
                        <a:pt x="75" y="103"/>
                      </a:cubicBezTo>
                      <a:cubicBezTo>
                        <a:pt x="76" y="123"/>
                        <a:pt x="77" y="143"/>
                        <a:pt x="78" y="162"/>
                      </a:cubicBezTo>
                      <a:cubicBezTo>
                        <a:pt x="75" y="158"/>
                        <a:pt x="67" y="155"/>
                        <a:pt x="59" y="152"/>
                      </a:cubicBezTo>
                      <a:cubicBezTo>
                        <a:pt x="55" y="158"/>
                        <a:pt x="49" y="161"/>
                        <a:pt x="43" y="162"/>
                      </a:cubicBezTo>
                      <a:cubicBezTo>
                        <a:pt x="50" y="164"/>
                        <a:pt x="64" y="168"/>
                        <a:pt x="79" y="169"/>
                      </a:cubicBezTo>
                      <a:cubicBezTo>
                        <a:pt x="80" y="169"/>
                        <a:pt x="80" y="169"/>
                        <a:pt x="80" y="169"/>
                      </a:cubicBezTo>
                      <a:cubicBezTo>
                        <a:pt x="80" y="169"/>
                        <a:pt x="80" y="169"/>
                        <a:pt x="80" y="169"/>
                      </a:cubicBezTo>
                      <a:cubicBezTo>
                        <a:pt x="95" y="169"/>
                        <a:pt x="109" y="164"/>
                        <a:pt x="116" y="162"/>
                      </a:cubicBezTo>
                      <a:cubicBezTo>
                        <a:pt x="109" y="162"/>
                        <a:pt x="103" y="158"/>
                        <a:pt x="99" y="153"/>
                      </a:cubicBezTo>
                      <a:close/>
                      <a:moveTo>
                        <a:pt x="53" y="148"/>
                      </a:moveTo>
                      <a:cubicBezTo>
                        <a:pt x="56" y="142"/>
                        <a:pt x="54" y="133"/>
                        <a:pt x="48" y="130"/>
                      </a:cubicBezTo>
                      <a:cubicBezTo>
                        <a:pt x="30" y="122"/>
                        <a:pt x="30" y="122"/>
                        <a:pt x="30" y="122"/>
                      </a:cubicBezTo>
                      <a:cubicBezTo>
                        <a:pt x="33" y="118"/>
                        <a:pt x="33" y="118"/>
                        <a:pt x="33" y="118"/>
                      </a:cubicBezTo>
                      <a:cubicBezTo>
                        <a:pt x="30" y="108"/>
                        <a:pt x="27" y="97"/>
                        <a:pt x="24" y="86"/>
                      </a:cubicBezTo>
                      <a:cubicBezTo>
                        <a:pt x="2" y="117"/>
                        <a:pt x="2" y="117"/>
                        <a:pt x="2" y="117"/>
                      </a:cubicBezTo>
                      <a:cubicBezTo>
                        <a:pt x="0" y="121"/>
                        <a:pt x="4" y="139"/>
                        <a:pt x="8" y="141"/>
                      </a:cubicBezTo>
                      <a:cubicBezTo>
                        <a:pt x="35" y="153"/>
                        <a:pt x="35" y="153"/>
                        <a:pt x="35" y="153"/>
                      </a:cubicBezTo>
                      <a:cubicBezTo>
                        <a:pt x="41" y="156"/>
                        <a:pt x="49" y="154"/>
                        <a:pt x="53" y="148"/>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grpSp>
      <p:cxnSp>
        <p:nvCxnSpPr>
          <p:cNvPr id="407" name="直接连接符 406"/>
          <p:cNvCxnSpPr/>
          <p:nvPr>
            <p:custDataLst>
              <p:tags r:id="rId2"/>
            </p:custDataLst>
          </p:nvPr>
        </p:nvCxnSpPr>
        <p:spPr>
          <a:xfrm>
            <a:off x="5802122" y="3778567"/>
            <a:ext cx="480000" cy="0"/>
          </a:xfrm>
          <a:prstGeom prst="line">
            <a:avLst/>
          </a:prstGeom>
          <a:ln w="19050">
            <a:solidFill>
              <a:srgbClr val="0054A5"/>
            </a:solidFill>
          </a:ln>
        </p:spPr>
        <p:style>
          <a:lnRef idx="1">
            <a:schemeClr val="accent1"/>
          </a:lnRef>
          <a:fillRef idx="0">
            <a:schemeClr val="accent1"/>
          </a:fillRef>
          <a:effectRef idx="0">
            <a:schemeClr val="accent1"/>
          </a:effectRef>
          <a:fontRef idx="minor">
            <a:schemeClr val="tx1"/>
          </a:fontRef>
        </p:style>
      </p:cxnSp>
      <p:pic>
        <p:nvPicPr>
          <p:cNvPr id="1026" name="图片 3"/>
          <p:cNvPicPr>
            <a:picLocks noChangeAspect="1" noChangeArrowheads="1"/>
          </p:cNvPicPr>
          <p:nvPr>
            <p:custDataLst>
              <p:tags r:id="rId3"/>
            </p:custDataLst>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3720223" y="787203"/>
            <a:ext cx="4346575"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3</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nvSpPr>
        <p:spPr>
          <a:xfrm>
            <a:off x="0" y="995680"/>
            <a:ext cx="1798955" cy="368300"/>
          </a:xfrm>
          <a:prstGeom prst="rect">
            <a:avLst/>
          </a:prstGeom>
          <a:noFill/>
        </p:spPr>
        <p:txBody>
          <a:bodyPr wrap="square" rtlCol="0">
            <a:spAutoFit/>
          </a:bodyPr>
          <a:lstStyle/>
          <a:p>
            <a:pPr algn="ctr"/>
            <a:r>
              <a:rPr lang="en-US" altLang="zh-CN" b="1">
                <a:solidFill>
                  <a:schemeClr val="accent6">
                    <a:lumMod val="60000"/>
                    <a:lumOff val="40000"/>
                  </a:schemeClr>
                </a:solidFill>
                <a:latin typeface="微软雅黑" panose="020B0503020204020204" charset="-122"/>
                <a:ea typeface="微软雅黑" panose="020B0503020204020204" charset="-122"/>
              </a:rPr>
              <a:t>1.1 </a:t>
            </a:r>
            <a:r>
              <a:rPr lang="zh-CN" altLang="en-US" b="1">
                <a:solidFill>
                  <a:schemeClr val="accent6">
                    <a:lumMod val="60000"/>
                    <a:lumOff val="40000"/>
                  </a:schemeClr>
                </a:solidFill>
                <a:latin typeface="微软雅黑" panose="020B0503020204020204" charset="-122"/>
                <a:ea typeface="微软雅黑" panose="020B0503020204020204" charset="-122"/>
              </a:rPr>
              <a:t>背景介绍</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188" name="矩形 9"/>
          <p:cNvSpPr/>
          <p:nvPr>
            <p:custDataLst>
              <p:tags r:id="rId2"/>
            </p:custDataLst>
          </p:nvPr>
        </p:nvSpPr>
        <p:spPr>
          <a:xfrm>
            <a:off x="679450" y="1546860"/>
            <a:ext cx="3263900" cy="4860925"/>
          </a:xfrm>
          <a:prstGeom prst="rect">
            <a:avLst/>
          </a:prstGeom>
          <a:solidFill>
            <a:srgbClr val="FFFFFF"/>
          </a:solidFill>
          <a:ln w="12700">
            <a:miter lim="400000"/>
          </a:ln>
          <a:effectLst>
            <a:outerShdw blurRad="889000" dist="444500" dir="5400000" rotWithShape="0">
              <a:srgbClr val="000000">
                <a:alpha val="20000"/>
              </a:srgbClr>
            </a:outerShdw>
          </a:effectLst>
        </p:spPr>
        <p:txBody>
          <a:bodyPr lIns="0" tIns="0" rIns="0" bIns="0" anchor="ctr"/>
          <a:lstStyle/>
          <a:p>
            <a:pPr algn="ctr">
              <a:defRPr sz="3200">
                <a:solidFill>
                  <a:schemeClr val="accent2"/>
                </a:solidFill>
              </a:defRPr>
            </a:pPr>
          </a:p>
        </p:txBody>
      </p:sp>
      <p:sp>
        <p:nvSpPr>
          <p:cNvPr id="189" name="矩形 10"/>
          <p:cNvSpPr/>
          <p:nvPr>
            <p:custDataLst>
              <p:tags r:id="rId3"/>
            </p:custDataLst>
          </p:nvPr>
        </p:nvSpPr>
        <p:spPr>
          <a:xfrm>
            <a:off x="4455160" y="1546860"/>
            <a:ext cx="3263900" cy="4860925"/>
          </a:xfrm>
          <a:prstGeom prst="rect">
            <a:avLst/>
          </a:prstGeom>
          <a:solidFill>
            <a:srgbClr val="FFFFFF"/>
          </a:solidFill>
          <a:ln w="12700">
            <a:miter lim="400000"/>
          </a:ln>
          <a:effectLst>
            <a:outerShdw blurRad="889000" dist="444500" dir="5400000" rotWithShape="0">
              <a:srgbClr val="000000">
                <a:alpha val="20000"/>
              </a:srgbClr>
            </a:outerShdw>
          </a:effectLst>
        </p:spPr>
        <p:txBody>
          <a:bodyPr lIns="0" tIns="0" rIns="0" bIns="0" anchor="ctr"/>
          <a:lstStyle/>
          <a:p>
            <a:pPr algn="ctr">
              <a:defRPr sz="3200">
                <a:solidFill>
                  <a:schemeClr val="accent2"/>
                </a:solidFill>
              </a:defRPr>
            </a:pPr>
          </a:p>
        </p:txBody>
      </p:sp>
      <p:sp>
        <p:nvSpPr>
          <p:cNvPr id="190" name="矩形 11"/>
          <p:cNvSpPr/>
          <p:nvPr>
            <p:custDataLst>
              <p:tags r:id="rId4"/>
            </p:custDataLst>
          </p:nvPr>
        </p:nvSpPr>
        <p:spPr>
          <a:xfrm>
            <a:off x="8230870" y="1546860"/>
            <a:ext cx="3263900" cy="4860925"/>
          </a:xfrm>
          <a:prstGeom prst="rect">
            <a:avLst/>
          </a:prstGeom>
          <a:solidFill>
            <a:srgbClr val="FFFFFF"/>
          </a:solidFill>
          <a:ln w="12700">
            <a:miter lim="400000"/>
          </a:ln>
          <a:effectLst>
            <a:outerShdw blurRad="889000" dist="444500" dir="5400000" rotWithShape="0">
              <a:srgbClr val="000000">
                <a:alpha val="20000"/>
              </a:srgbClr>
            </a:outerShdw>
          </a:effectLst>
        </p:spPr>
        <p:txBody>
          <a:bodyPr lIns="0" tIns="0" rIns="0" bIns="0" anchor="ctr"/>
          <a:lstStyle/>
          <a:p>
            <a:pPr algn="ctr">
              <a:defRPr sz="3200">
                <a:solidFill>
                  <a:schemeClr val="accent2"/>
                </a:solidFill>
              </a:defRPr>
            </a:pPr>
          </a:p>
        </p:txBody>
      </p:sp>
      <p:sp>
        <p:nvSpPr>
          <p:cNvPr id="3" name="文本框 12"/>
          <p:cNvSpPr txBox="1"/>
          <p:nvPr>
            <p:custDataLst>
              <p:tags r:id="rId5"/>
            </p:custDataLst>
          </p:nvPr>
        </p:nvSpPr>
        <p:spPr>
          <a:xfrm>
            <a:off x="866140" y="3572510"/>
            <a:ext cx="2936240" cy="2195830"/>
          </a:xfrm>
          <a:prstGeom prst="rect">
            <a:avLst/>
          </a:prstGeom>
          <a:ln w="12700">
            <a:miter lim="400000"/>
          </a:ln>
        </p:spPr>
        <p:txBody>
          <a:bodyPr lIns="45719" rIns="45719">
            <a:noAutofit/>
          </a:bodyPr>
          <a:lstStyle>
            <a:lvl1pPr algn="ctr">
              <a:lnSpc>
                <a:spcPct val="130000"/>
              </a:lnSpc>
              <a:defRPr sz="1400">
                <a:solidFill>
                  <a:srgbClr val="595959"/>
                </a:solidFill>
              </a:defRPr>
            </a:lvl1pPr>
          </a:lstStyle>
          <a:p>
            <a:pPr algn="l"/>
            <a:r>
              <a:rPr sz="1600">
                <a:latin typeface="+mn-ea"/>
                <a:cs typeface="+mn-ea"/>
                <a:sym typeface="+mn-ea"/>
              </a:rPr>
              <a:t>随着软件和硬件系统的日益复杂化，确保这些系统的可靠性和安全性的需求不断增长，领域特定语言（DSL）如L2C因其能够提供更贴近特定应用领域的抽象而受到青睐。</a:t>
            </a:r>
            <a:endParaRPr sz="1600">
              <a:latin typeface="+mn-ea"/>
              <a:cs typeface="+mn-ea"/>
              <a:sym typeface="+mn-ea"/>
            </a:endParaRPr>
          </a:p>
        </p:txBody>
      </p:sp>
      <p:sp>
        <p:nvSpPr>
          <p:cNvPr id="193" name="文本框 14"/>
          <p:cNvSpPr txBox="1"/>
          <p:nvPr>
            <p:custDataLst>
              <p:tags r:id="rId6"/>
            </p:custDataLst>
          </p:nvPr>
        </p:nvSpPr>
        <p:spPr>
          <a:xfrm>
            <a:off x="4493895" y="2235200"/>
            <a:ext cx="3172460" cy="359410"/>
          </a:xfrm>
          <a:prstGeom prst="rect">
            <a:avLst/>
          </a:prstGeom>
          <a:ln w="12700">
            <a:miter lim="400000"/>
          </a:ln>
        </p:spPr>
        <p:txBody>
          <a:bodyPr wrap="square" lIns="0" tIns="0" rIns="0" bIns="0">
            <a:spAutoFit/>
          </a:bodyPr>
          <a:lstStyle>
            <a:lvl1pPr algn="ctr">
              <a:lnSpc>
                <a:spcPct val="130000"/>
              </a:lnSpc>
              <a:defRPr sz="2400">
                <a:solidFill>
                  <a:srgbClr val="36456E"/>
                </a:solidFill>
                <a:latin typeface="思源黑体 CN Medium"/>
                <a:ea typeface="思源黑体 CN Medium"/>
                <a:cs typeface="思源黑体 CN Medium"/>
                <a:sym typeface="思源黑体 CN Medium"/>
              </a:defRPr>
            </a:lvl1pPr>
          </a:lstStyle>
          <a:p>
            <a:r>
              <a:rPr lang="zh-CN" sz="1800" b="1"/>
              <a:t>同步数据流语言</a:t>
            </a:r>
            <a:endParaRPr lang="zh-CN" sz="1800" b="1"/>
          </a:p>
        </p:txBody>
      </p:sp>
      <p:sp>
        <p:nvSpPr>
          <p:cNvPr id="194" name="文本框 15"/>
          <p:cNvSpPr txBox="1"/>
          <p:nvPr>
            <p:custDataLst>
              <p:tags r:id="rId7"/>
            </p:custDataLst>
          </p:nvPr>
        </p:nvSpPr>
        <p:spPr>
          <a:xfrm>
            <a:off x="8601710" y="2308225"/>
            <a:ext cx="2647950" cy="359410"/>
          </a:xfrm>
          <a:prstGeom prst="rect">
            <a:avLst/>
          </a:prstGeom>
          <a:ln w="12700">
            <a:miter lim="400000"/>
          </a:ln>
        </p:spPr>
        <p:txBody>
          <a:bodyPr wrap="square" lIns="0" tIns="0" rIns="0" bIns="0">
            <a:spAutoFit/>
          </a:bodyPr>
          <a:lstStyle>
            <a:lvl1pPr algn="ctr">
              <a:lnSpc>
                <a:spcPct val="130000"/>
              </a:lnSpc>
              <a:defRPr sz="2400">
                <a:solidFill>
                  <a:srgbClr val="36456E"/>
                </a:solidFill>
                <a:latin typeface="思源黑体 CN Medium"/>
                <a:ea typeface="思源黑体 CN Medium"/>
                <a:cs typeface="思源黑体 CN Medium"/>
                <a:sym typeface="思源黑体 CN Medium"/>
              </a:defRPr>
            </a:lvl1pPr>
          </a:lstStyle>
          <a:p>
            <a:r>
              <a:rPr lang="zh-CN" sz="1800" b="1">
                <a:sym typeface="+mn-ea"/>
              </a:rPr>
              <a:t>模型验证软件</a:t>
            </a:r>
            <a:endParaRPr lang="zh-CN" sz="1800" b="1">
              <a:sym typeface="+mn-ea"/>
            </a:endParaRPr>
          </a:p>
        </p:txBody>
      </p:sp>
      <p:sp>
        <p:nvSpPr>
          <p:cNvPr id="5" name="矩形 18"/>
          <p:cNvSpPr/>
          <p:nvPr>
            <p:custDataLst>
              <p:tags r:id="rId8"/>
            </p:custDataLst>
          </p:nvPr>
        </p:nvSpPr>
        <p:spPr>
          <a:xfrm>
            <a:off x="679450" y="1546860"/>
            <a:ext cx="3263900" cy="76200"/>
          </a:xfrm>
          <a:prstGeom prst="rect">
            <a:avLst/>
          </a:prstGeom>
          <a:solidFill>
            <a:srgbClr val="36456E"/>
          </a:solidFill>
          <a:ln w="12700">
            <a:miter lim="400000"/>
          </a:ln>
        </p:spPr>
        <p:txBody>
          <a:bodyPr lIns="0" tIns="0" rIns="0" bIns="0" anchor="ctr"/>
          <a:lstStyle/>
          <a:p>
            <a:pPr algn="ctr">
              <a:defRPr>
                <a:solidFill>
                  <a:srgbClr val="FFFFFF"/>
                </a:solidFill>
              </a:defRPr>
            </a:pPr>
          </a:p>
        </p:txBody>
      </p:sp>
      <p:sp>
        <p:nvSpPr>
          <p:cNvPr id="198" name="矩形 19"/>
          <p:cNvSpPr/>
          <p:nvPr>
            <p:custDataLst>
              <p:tags r:id="rId9"/>
            </p:custDataLst>
          </p:nvPr>
        </p:nvSpPr>
        <p:spPr>
          <a:xfrm>
            <a:off x="4455160" y="1546860"/>
            <a:ext cx="3263900" cy="76200"/>
          </a:xfrm>
          <a:prstGeom prst="rect">
            <a:avLst/>
          </a:prstGeom>
          <a:solidFill>
            <a:srgbClr val="4562A1"/>
          </a:solidFill>
          <a:ln w="12700">
            <a:miter lim="400000"/>
          </a:ln>
        </p:spPr>
        <p:txBody>
          <a:bodyPr lIns="0" tIns="0" rIns="0" bIns="0" anchor="ctr"/>
          <a:lstStyle/>
          <a:p>
            <a:pPr algn="ctr">
              <a:defRPr>
                <a:solidFill>
                  <a:srgbClr val="FFFFFF"/>
                </a:solidFill>
              </a:defRPr>
            </a:pPr>
          </a:p>
        </p:txBody>
      </p:sp>
      <p:sp>
        <p:nvSpPr>
          <p:cNvPr id="199" name="矩形 20"/>
          <p:cNvSpPr/>
          <p:nvPr>
            <p:custDataLst>
              <p:tags r:id="rId10"/>
            </p:custDataLst>
          </p:nvPr>
        </p:nvSpPr>
        <p:spPr>
          <a:xfrm>
            <a:off x="8230870" y="1546860"/>
            <a:ext cx="3263900" cy="76200"/>
          </a:xfrm>
          <a:prstGeom prst="rect">
            <a:avLst/>
          </a:prstGeom>
          <a:solidFill>
            <a:srgbClr val="36456E"/>
          </a:solidFill>
          <a:ln w="12700">
            <a:miter lim="400000"/>
          </a:ln>
        </p:spPr>
        <p:txBody>
          <a:bodyPr lIns="0" tIns="0" rIns="0" bIns="0" anchor="ctr"/>
          <a:lstStyle/>
          <a:p>
            <a:pPr algn="ctr">
              <a:defRPr>
                <a:solidFill>
                  <a:srgbClr val="FFFFFF"/>
                </a:solidFill>
              </a:defRPr>
            </a:pPr>
          </a:p>
        </p:txBody>
      </p:sp>
      <p:sp>
        <p:nvSpPr>
          <p:cNvPr id="200" name="椭圆 21"/>
          <p:cNvSpPr/>
          <p:nvPr>
            <p:custDataLst>
              <p:tags r:id="rId11"/>
            </p:custDataLst>
          </p:nvPr>
        </p:nvSpPr>
        <p:spPr>
          <a:xfrm>
            <a:off x="681990" y="1602740"/>
            <a:ext cx="1708150" cy="1698625"/>
          </a:xfrm>
          <a:prstGeom prst="ellipse">
            <a:avLst/>
          </a:prstGeom>
          <a:solidFill>
            <a:srgbClr val="BCD0EE">
              <a:alpha val="29000"/>
            </a:srgbClr>
          </a:solidFill>
          <a:ln w="12700">
            <a:solidFill>
              <a:srgbClr val="FFFFFF"/>
            </a:solidFill>
            <a:miter/>
          </a:ln>
        </p:spPr>
        <p:txBody>
          <a:bodyPr lIns="0" tIns="0" rIns="0" bIns="0" anchor="ctr"/>
          <a:lstStyle/>
          <a:p>
            <a:pPr algn="ctr">
              <a:defRPr>
                <a:solidFill>
                  <a:srgbClr val="FFFFFF"/>
                </a:solidFill>
              </a:defRPr>
            </a:pPr>
          </a:p>
        </p:txBody>
      </p:sp>
      <p:sp>
        <p:nvSpPr>
          <p:cNvPr id="201" name="椭圆 22"/>
          <p:cNvSpPr/>
          <p:nvPr>
            <p:custDataLst>
              <p:tags r:id="rId12"/>
            </p:custDataLst>
          </p:nvPr>
        </p:nvSpPr>
        <p:spPr>
          <a:xfrm>
            <a:off x="4483100" y="1620520"/>
            <a:ext cx="1708150" cy="1698625"/>
          </a:xfrm>
          <a:prstGeom prst="ellipse">
            <a:avLst/>
          </a:prstGeom>
          <a:solidFill>
            <a:srgbClr val="BCD0EE">
              <a:alpha val="29000"/>
            </a:srgbClr>
          </a:solidFill>
          <a:ln w="12700">
            <a:solidFill>
              <a:srgbClr val="FFFFFF"/>
            </a:solidFill>
            <a:miter/>
          </a:ln>
        </p:spPr>
        <p:txBody>
          <a:bodyPr lIns="0" tIns="0" rIns="0" bIns="0" anchor="ctr"/>
          <a:lstStyle/>
          <a:p>
            <a:pPr algn="ctr">
              <a:defRPr>
                <a:solidFill>
                  <a:srgbClr val="FFFFFF"/>
                </a:solidFill>
              </a:defRPr>
            </a:pPr>
          </a:p>
        </p:txBody>
      </p:sp>
      <p:sp>
        <p:nvSpPr>
          <p:cNvPr id="202" name="椭圆 23"/>
          <p:cNvSpPr/>
          <p:nvPr>
            <p:custDataLst>
              <p:tags r:id="rId13"/>
            </p:custDataLst>
          </p:nvPr>
        </p:nvSpPr>
        <p:spPr>
          <a:xfrm>
            <a:off x="8241030" y="1629410"/>
            <a:ext cx="1708150" cy="1698625"/>
          </a:xfrm>
          <a:prstGeom prst="ellipse">
            <a:avLst/>
          </a:prstGeom>
          <a:solidFill>
            <a:srgbClr val="BCD0EE">
              <a:alpha val="29000"/>
            </a:srgbClr>
          </a:solidFill>
          <a:ln w="12700">
            <a:solidFill>
              <a:srgbClr val="FFFFFF"/>
            </a:solidFill>
            <a:miter/>
          </a:ln>
        </p:spPr>
        <p:txBody>
          <a:bodyPr lIns="0" tIns="0" rIns="0" bIns="0" anchor="ctr"/>
          <a:lstStyle/>
          <a:p>
            <a:pPr algn="ctr">
              <a:defRPr>
                <a:solidFill>
                  <a:srgbClr val="FFFFFF"/>
                </a:solidFill>
              </a:defRPr>
            </a:pPr>
          </a:p>
        </p:txBody>
      </p:sp>
      <p:sp>
        <p:nvSpPr>
          <p:cNvPr id="192" name="文本框 13"/>
          <p:cNvSpPr txBox="1"/>
          <p:nvPr>
            <p:custDataLst>
              <p:tags r:id="rId14"/>
            </p:custDataLst>
          </p:nvPr>
        </p:nvSpPr>
        <p:spPr>
          <a:xfrm>
            <a:off x="1056640" y="2243455"/>
            <a:ext cx="2647950" cy="359410"/>
          </a:xfrm>
          <a:prstGeom prst="rect">
            <a:avLst/>
          </a:prstGeom>
          <a:ln w="12700">
            <a:miter lim="400000"/>
          </a:ln>
        </p:spPr>
        <p:txBody>
          <a:bodyPr wrap="square" lIns="0" tIns="0" rIns="0" bIns="0">
            <a:spAutoFit/>
          </a:bodyPr>
          <a:lstStyle>
            <a:lvl1pPr algn="ctr">
              <a:lnSpc>
                <a:spcPct val="130000"/>
              </a:lnSpc>
              <a:defRPr sz="2400">
                <a:solidFill>
                  <a:srgbClr val="36456E"/>
                </a:solidFill>
                <a:latin typeface="思源黑体 CN Medium"/>
                <a:ea typeface="思源黑体 CN Medium"/>
                <a:cs typeface="思源黑体 CN Medium"/>
                <a:sym typeface="思源黑体 CN Medium"/>
              </a:defRPr>
            </a:lvl1pPr>
          </a:lstStyle>
          <a:p>
            <a:r>
              <a:rPr lang="zh-CN" sz="1800" b="1"/>
              <a:t>领域特定语言</a:t>
            </a:r>
            <a:r>
              <a:rPr lang="en-US" altLang="zh-CN" sz="1800" b="1"/>
              <a:t>DSL</a:t>
            </a:r>
            <a:endParaRPr lang="en-US" altLang="zh-CN" sz="1800" b="1"/>
          </a:p>
        </p:txBody>
      </p:sp>
      <p:sp>
        <p:nvSpPr>
          <p:cNvPr id="6" name="文本框 12"/>
          <p:cNvSpPr txBox="1"/>
          <p:nvPr>
            <p:custDataLst>
              <p:tags r:id="rId15"/>
            </p:custDataLst>
          </p:nvPr>
        </p:nvSpPr>
        <p:spPr>
          <a:xfrm>
            <a:off x="4639310" y="3572510"/>
            <a:ext cx="2936240" cy="2195830"/>
          </a:xfrm>
          <a:prstGeom prst="rect">
            <a:avLst/>
          </a:prstGeom>
          <a:ln w="12700">
            <a:miter lim="400000"/>
          </a:ln>
        </p:spPr>
        <p:txBody>
          <a:bodyPr lIns="45719" rIns="45719">
            <a:noAutofit/>
          </a:bodyPr>
          <a:lstStyle>
            <a:lvl1pPr algn="ctr">
              <a:lnSpc>
                <a:spcPct val="130000"/>
              </a:lnSpc>
              <a:defRPr sz="1400">
                <a:solidFill>
                  <a:srgbClr val="595959"/>
                </a:solidFill>
              </a:defRPr>
            </a:lvl1pPr>
          </a:lstStyle>
          <a:p>
            <a:pPr algn="l"/>
            <a:r>
              <a:rPr sz="1600">
                <a:latin typeface="+mn-ea"/>
                <a:cs typeface="+mn-ea"/>
                <a:sym typeface="+mn-ea"/>
              </a:rPr>
              <a:t>同步数据流语言</a:t>
            </a:r>
            <a:r>
              <a:rPr lang="en-US" sz="1600">
                <a:latin typeface="+mn-ea"/>
                <a:cs typeface="+mn-ea"/>
                <a:sym typeface="+mn-ea"/>
              </a:rPr>
              <a:t>(</a:t>
            </a:r>
            <a:r>
              <a:rPr sz="1600">
                <a:latin typeface="+mn-ea"/>
                <a:cs typeface="+mn-ea"/>
                <a:sym typeface="+mn-ea"/>
              </a:rPr>
              <a:t>如Lustre、Signal</a:t>
            </a:r>
            <a:r>
              <a:rPr lang="en-US" sz="1600">
                <a:latin typeface="+mn-ea"/>
                <a:cs typeface="+mn-ea"/>
                <a:sym typeface="+mn-ea"/>
              </a:rPr>
              <a:t>)</a:t>
            </a:r>
            <a:r>
              <a:rPr sz="1600">
                <a:latin typeface="+mn-ea"/>
                <a:cs typeface="+mn-ea"/>
                <a:sym typeface="+mn-ea"/>
              </a:rPr>
              <a:t>在航空、高铁、核电等领域广泛应用，能简化实时控制系统的开发过程，优化并行性和性能，提升软件的可靠性和效率。</a:t>
            </a:r>
            <a:endParaRPr sz="1600">
              <a:latin typeface="+mn-ea"/>
              <a:cs typeface="+mn-ea"/>
              <a:sym typeface="+mn-ea"/>
            </a:endParaRPr>
          </a:p>
        </p:txBody>
      </p:sp>
      <p:sp>
        <p:nvSpPr>
          <p:cNvPr id="245" name="矩形 17"/>
          <p:cNvSpPr txBox="1"/>
          <p:nvPr>
            <p:custDataLst>
              <p:tags r:id="rId16"/>
            </p:custDataLst>
          </p:nvPr>
        </p:nvSpPr>
        <p:spPr>
          <a:xfrm>
            <a:off x="8374380" y="3572510"/>
            <a:ext cx="2807335" cy="2298065"/>
          </a:xfrm>
          <a:prstGeom prst="rect">
            <a:avLst/>
          </a:prstGeom>
          <a:ln w="12700">
            <a:miter lim="400000"/>
          </a:ln>
        </p:spPr>
        <p:txBody>
          <a:bodyPr wrap="square" lIns="45719" rIns="45719">
            <a:noAutofit/>
          </a:bodyPr>
          <a:lstStyle>
            <a:lvl1pPr>
              <a:defRPr sz="1400">
                <a:solidFill>
                  <a:srgbClr val="595959"/>
                </a:solidFill>
              </a:defRPr>
            </a:lvl1pPr>
          </a:lstStyle>
          <a:p>
            <a:r>
              <a:rPr sz="1600">
                <a:latin typeface="+mn-ea"/>
                <a:sym typeface="+mn-ea"/>
              </a:rPr>
              <a:t>模型验证软件通过自动化形式化验证工具，确保交通控制、医疗监护等关键系统的可靠性和安全性，提升代码正确性和维护性，满足复杂软硬件系统的高效开发需求。</a:t>
            </a:r>
            <a:endParaRPr sz="1600">
              <a:latin typeface="+mn-ea"/>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4</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0" y="995680"/>
            <a:ext cx="2787015" cy="368300"/>
          </a:xfrm>
          <a:prstGeom prst="rect">
            <a:avLst/>
          </a:prstGeom>
          <a:noFill/>
        </p:spPr>
        <p:txBody>
          <a:bodyPr wrap="square" rtlCol="0">
            <a:spAutoFit/>
          </a:bodyPr>
          <a:lstStyle/>
          <a:p>
            <a:pPr algn="ctr"/>
            <a:r>
              <a:rPr lang="en-US" altLang="zh-CN" b="1">
                <a:solidFill>
                  <a:schemeClr val="accent6">
                    <a:lumMod val="60000"/>
                    <a:lumOff val="40000"/>
                  </a:schemeClr>
                </a:solidFill>
                <a:latin typeface="微软雅黑" panose="020B0503020204020204" charset="-122"/>
                <a:ea typeface="微软雅黑" panose="020B0503020204020204" charset="-122"/>
              </a:rPr>
              <a:t>1.2 </a:t>
            </a:r>
            <a:r>
              <a:rPr lang="zh-CN" altLang="en-US" b="1">
                <a:solidFill>
                  <a:schemeClr val="accent6">
                    <a:lumMod val="60000"/>
                    <a:lumOff val="40000"/>
                  </a:schemeClr>
                </a:solidFill>
                <a:latin typeface="微软雅黑" panose="020B0503020204020204" charset="-122"/>
                <a:ea typeface="微软雅黑" panose="020B0503020204020204" charset="-122"/>
              </a:rPr>
              <a:t>国内外研究现状</a:t>
            </a:r>
            <a:endParaRPr lang="en-US" altLang="zh-CN" b="1">
              <a:solidFill>
                <a:schemeClr val="accent6">
                  <a:lumMod val="60000"/>
                  <a:lumOff val="40000"/>
                </a:schemeClr>
              </a:solidFill>
              <a:latin typeface="微软雅黑" panose="020B0503020204020204" charset="-122"/>
              <a:ea typeface="微软雅黑" panose="020B0503020204020204" charset="-122"/>
            </a:endParaRPr>
          </a:p>
        </p:txBody>
      </p:sp>
      <p:sp>
        <p:nvSpPr>
          <p:cNvPr id="214" name="矩形: 圆角 67"/>
          <p:cNvSpPr/>
          <p:nvPr/>
        </p:nvSpPr>
        <p:spPr>
          <a:xfrm>
            <a:off x="6415404" y="1301750"/>
            <a:ext cx="4451986" cy="1650365"/>
          </a:xfrm>
          <a:prstGeom prst="roundRect">
            <a:avLst>
              <a:gd name="adj" fmla="val 4140"/>
            </a:avLst>
          </a:prstGeom>
          <a:solidFill>
            <a:srgbClr val="FFFFFF"/>
          </a:solidFill>
          <a:ln w="12700">
            <a:miter lim="400000"/>
          </a:ln>
          <a:effectLst>
            <a:outerShdw blurRad="889000" dist="444500" dir="5400000" rotWithShape="0">
              <a:srgbClr val="808080">
                <a:alpha val="20000"/>
              </a:srgbClr>
            </a:outerShdw>
          </a:effectLst>
        </p:spPr>
        <p:txBody>
          <a:bodyPr lIns="0" tIns="0" rIns="0" bIns="0" anchor="ctr"/>
          <a:lstStyle/>
          <a:p>
            <a:pPr algn="ctr">
              <a:defRPr sz="3200">
                <a:solidFill>
                  <a:schemeClr val="accent2"/>
                </a:solidFill>
              </a:defRPr>
            </a:pPr>
          </a:p>
        </p:txBody>
      </p:sp>
      <p:sp>
        <p:nvSpPr>
          <p:cNvPr id="215" name="直接连接符 37"/>
          <p:cNvSpPr/>
          <p:nvPr/>
        </p:nvSpPr>
        <p:spPr>
          <a:xfrm flipH="1">
            <a:off x="6096000" y="1298169"/>
            <a:ext cx="1" cy="4950232"/>
          </a:xfrm>
          <a:prstGeom prst="line">
            <a:avLst/>
          </a:prstGeom>
          <a:ln w="28575">
            <a:solidFill>
              <a:srgbClr val="D6DDEE"/>
            </a:solidFill>
            <a:prstDash val="dash"/>
            <a:miter/>
          </a:ln>
        </p:spPr>
        <p:txBody>
          <a:bodyPr lIns="0" tIns="0" rIns="0" bIns="0"/>
          <a:lstStyle/>
          <a:p/>
        </p:txBody>
      </p:sp>
      <p:grpSp>
        <p:nvGrpSpPr>
          <p:cNvPr id="7" name="组合 1"/>
          <p:cNvGrpSpPr/>
          <p:nvPr/>
        </p:nvGrpSpPr>
        <p:grpSpPr>
          <a:xfrm>
            <a:off x="1346835" y="1398270"/>
            <a:ext cx="9498332" cy="5088892"/>
            <a:chOff x="0" y="-88900"/>
            <a:chExt cx="9498331" cy="5088891"/>
          </a:xfrm>
        </p:grpSpPr>
        <p:sp>
          <p:nvSpPr>
            <p:cNvPr id="8" name="矩形: 圆角 67"/>
            <p:cNvSpPr/>
            <p:nvPr/>
          </p:nvSpPr>
          <p:spPr>
            <a:xfrm>
              <a:off x="5046345" y="3248660"/>
              <a:ext cx="4451986" cy="1751331"/>
            </a:xfrm>
            <a:prstGeom prst="roundRect">
              <a:avLst>
                <a:gd name="adj" fmla="val 4140"/>
              </a:avLst>
            </a:prstGeom>
            <a:solidFill>
              <a:srgbClr val="FFFFFF"/>
            </a:solidFill>
            <a:ln w="12700" cap="flat">
              <a:noFill/>
              <a:miter lim="400000"/>
            </a:ln>
            <a:effectLst>
              <a:outerShdw blurRad="889000" dist="444500" dir="5400000" rotWithShape="0">
                <a:srgbClr val="808080">
                  <a:alpha val="20000"/>
                </a:srgbClr>
              </a:outerShdw>
            </a:effectLst>
          </p:spPr>
          <p:txBody>
            <a:bodyPr wrap="square" lIns="0" tIns="0" rIns="0" bIns="0" numCol="1" anchor="ctr">
              <a:noAutofit/>
            </a:bodyPr>
            <a:lstStyle/>
            <a:p>
              <a:pPr algn="ctr">
                <a:defRPr sz="3200">
                  <a:solidFill>
                    <a:schemeClr val="accent2"/>
                  </a:solidFill>
                </a:defRPr>
              </a:pPr>
            </a:p>
          </p:txBody>
        </p:sp>
        <p:sp>
          <p:nvSpPr>
            <p:cNvPr id="9" name="矩形: 圆角 65"/>
            <p:cNvSpPr/>
            <p:nvPr/>
          </p:nvSpPr>
          <p:spPr>
            <a:xfrm>
              <a:off x="0" y="1457325"/>
              <a:ext cx="4451986" cy="1628776"/>
            </a:xfrm>
            <a:prstGeom prst="roundRect">
              <a:avLst>
                <a:gd name="adj" fmla="val 4140"/>
              </a:avLst>
            </a:prstGeom>
            <a:solidFill>
              <a:srgbClr val="FFFFFF"/>
            </a:solidFill>
            <a:ln w="12700" cap="flat">
              <a:noFill/>
              <a:miter lim="400000"/>
            </a:ln>
            <a:effectLst>
              <a:outerShdw blurRad="889000" dist="444500" dir="5400000" rotWithShape="0">
                <a:srgbClr val="808080">
                  <a:alpha val="20000"/>
                </a:srgbClr>
              </a:outerShdw>
            </a:effectLst>
          </p:spPr>
          <p:txBody>
            <a:bodyPr wrap="square" lIns="0" tIns="0" rIns="0" bIns="0" numCol="1" anchor="ctr">
              <a:noAutofit/>
            </a:bodyPr>
            <a:lstStyle/>
            <a:p>
              <a:pPr algn="ctr">
                <a:defRPr sz="3200">
                  <a:solidFill>
                    <a:schemeClr val="accent2"/>
                  </a:solidFill>
                </a:defRPr>
              </a:pPr>
            </a:p>
          </p:txBody>
        </p:sp>
        <p:sp>
          <p:nvSpPr>
            <p:cNvPr id="10" name="椭圆 25"/>
            <p:cNvSpPr/>
            <p:nvPr/>
          </p:nvSpPr>
          <p:spPr>
            <a:xfrm rot="5400000">
              <a:off x="4647565" y="3670935"/>
              <a:ext cx="203201" cy="203201"/>
            </a:xfrm>
            <a:prstGeom prst="ellipse">
              <a:avLst/>
            </a:prstGeom>
            <a:solidFill>
              <a:srgbClr val="36456E"/>
            </a:solidFill>
            <a:ln w="12700" cap="flat">
              <a:noFill/>
              <a:miter lim="400000"/>
            </a:ln>
            <a:effectLst>
              <a:outerShdw blurRad="241300" dist="119126" dir="2700001" rotWithShape="0">
                <a:srgbClr val="6441A5">
                  <a:alpha val="40000"/>
                </a:srgbClr>
              </a:outerShdw>
            </a:effectLst>
          </p:spPr>
          <p:txBody>
            <a:bodyPr wrap="square" lIns="0" tIns="0" rIns="0" bIns="0" numCol="1" anchor="ctr">
              <a:noAutofit/>
            </a:bodyPr>
            <a:lstStyle/>
            <a:p>
              <a:pPr algn="ctr">
                <a:defRPr sz="2400">
                  <a:solidFill>
                    <a:schemeClr val="accent2"/>
                  </a:solidFill>
                </a:defRPr>
              </a:pPr>
            </a:p>
          </p:txBody>
        </p:sp>
        <p:sp>
          <p:nvSpPr>
            <p:cNvPr id="14" name="椭圆 26"/>
            <p:cNvSpPr/>
            <p:nvPr/>
          </p:nvSpPr>
          <p:spPr>
            <a:xfrm rot="5400000">
              <a:off x="4647565" y="1892935"/>
              <a:ext cx="203201" cy="203201"/>
            </a:xfrm>
            <a:prstGeom prst="ellipse">
              <a:avLst/>
            </a:prstGeom>
            <a:solidFill>
              <a:srgbClr val="36456E"/>
            </a:solidFill>
            <a:ln w="12700" cap="flat">
              <a:noFill/>
              <a:miter lim="400000"/>
            </a:ln>
            <a:effectLst>
              <a:outerShdw blurRad="241300" dist="119126" dir="2700001" rotWithShape="0">
                <a:srgbClr val="A68ED2">
                  <a:alpha val="40000"/>
                </a:srgbClr>
              </a:outerShdw>
            </a:effectLst>
          </p:spPr>
          <p:txBody>
            <a:bodyPr wrap="square" lIns="0" tIns="0" rIns="0" bIns="0" numCol="1" anchor="ctr">
              <a:noAutofit/>
            </a:bodyPr>
            <a:lstStyle/>
            <a:p>
              <a:pPr algn="ctr">
                <a:defRPr sz="2400">
                  <a:solidFill>
                    <a:schemeClr val="accent2"/>
                  </a:solidFill>
                </a:defRPr>
              </a:pPr>
            </a:p>
          </p:txBody>
        </p:sp>
        <p:sp>
          <p:nvSpPr>
            <p:cNvPr id="20" name="椭圆 27"/>
            <p:cNvSpPr/>
            <p:nvPr/>
          </p:nvSpPr>
          <p:spPr>
            <a:xfrm rot="5400000">
              <a:off x="4647565" y="217170"/>
              <a:ext cx="203201" cy="203201"/>
            </a:xfrm>
            <a:prstGeom prst="ellipse">
              <a:avLst/>
            </a:prstGeom>
            <a:solidFill>
              <a:srgbClr val="36456E"/>
            </a:solidFill>
            <a:ln w="12700" cap="flat">
              <a:noFill/>
              <a:miter lim="400000"/>
            </a:ln>
            <a:effectLst>
              <a:outerShdw blurRad="241300" dist="119126" dir="2700001" rotWithShape="0">
                <a:srgbClr val="6441A5">
                  <a:alpha val="40000"/>
                </a:srgbClr>
              </a:outerShdw>
            </a:effectLst>
          </p:spPr>
          <p:txBody>
            <a:bodyPr wrap="square" lIns="0" tIns="0" rIns="0" bIns="0" numCol="1" anchor="ctr">
              <a:noAutofit/>
            </a:bodyPr>
            <a:lstStyle/>
            <a:p>
              <a:pPr algn="ctr">
                <a:defRPr sz="2400">
                  <a:solidFill>
                    <a:schemeClr val="accent2"/>
                  </a:solidFill>
                </a:defRPr>
              </a:pPr>
            </a:p>
          </p:txBody>
        </p:sp>
        <p:sp>
          <p:nvSpPr>
            <p:cNvPr id="21" name="文本框 29"/>
            <p:cNvSpPr txBox="1"/>
            <p:nvPr/>
          </p:nvSpPr>
          <p:spPr>
            <a:xfrm>
              <a:off x="1672590" y="209550"/>
              <a:ext cx="2684780" cy="276860"/>
            </a:xfrm>
            <a:prstGeom prst="rect">
              <a:avLst/>
            </a:prstGeom>
            <a:noFill/>
            <a:ln w="12700" cap="flat">
              <a:noFill/>
              <a:miter lim="400000"/>
            </a:ln>
            <a:effectLst/>
          </p:spPr>
          <p:txBody>
            <a:bodyPr wrap="square" lIns="0" tIns="0" rIns="0" bIns="0" numCol="1" anchor="t">
              <a:spAutoFit/>
            </a:bodyPr>
            <a:lstStyle>
              <a:lvl1pPr algn="r">
                <a:defRPr>
                  <a:solidFill>
                    <a:srgbClr val="36456E"/>
                  </a:solidFill>
                </a:defRPr>
              </a:lvl1pPr>
            </a:lstStyle>
            <a:p>
              <a:r>
                <a:rPr lang="zh-CN" altLang="en-US" b="1">
                  <a:sym typeface="+mn-ea"/>
                </a:rPr>
                <a:t>模型验证软件</a:t>
              </a:r>
              <a:r>
                <a:rPr lang="en-US" altLang="zh-CN" b="1">
                  <a:sym typeface="+mn-ea"/>
                </a:rPr>
                <a:t>Kind2</a:t>
              </a:r>
              <a:r>
                <a:rPr lang="zh-CN" altLang="en-US" b="1">
                  <a:sym typeface="+mn-ea"/>
                </a:rPr>
                <a:t>的研究</a:t>
              </a:r>
              <a:endParaRPr lang="zh-CN" altLang="en-US" b="1">
                <a:sym typeface="+mn-ea"/>
              </a:endParaRPr>
            </a:p>
          </p:txBody>
        </p:sp>
        <p:sp>
          <p:nvSpPr>
            <p:cNvPr id="23" name="文本框 30"/>
            <p:cNvSpPr txBox="1"/>
            <p:nvPr/>
          </p:nvSpPr>
          <p:spPr>
            <a:xfrm>
              <a:off x="5187315" y="-88900"/>
              <a:ext cx="4221481" cy="1567180"/>
            </a:xfrm>
            <a:prstGeom prst="rect">
              <a:avLst/>
            </a:prstGeom>
            <a:noFill/>
            <a:ln w="12700" cap="flat">
              <a:noFill/>
              <a:miter lim="400000"/>
            </a:ln>
            <a:effectLst/>
          </p:spPr>
          <p:txBody>
            <a:bodyPr wrap="square" lIns="45719" tIns="45719" rIns="45719" bIns="45719" numCol="1" anchor="t">
              <a:spAutoFit/>
            </a:bodyPr>
            <a:lstStyle>
              <a:lvl1pPr>
                <a:lnSpc>
                  <a:spcPct val="150000"/>
                </a:lnSpc>
                <a:defRPr sz="1200">
                  <a:solidFill>
                    <a:srgbClr val="595959"/>
                  </a:solidFill>
                </a:defRPr>
              </a:lvl1pPr>
            </a:lstStyle>
            <a:p>
              <a:pPr algn="just"/>
              <a:r>
                <a:rPr sz="1600">
                  <a:latin typeface="+mn-ea"/>
                  <a:cs typeface="+mn-ea"/>
                  <a:sym typeface="+mn-ea"/>
                </a:rPr>
                <a:t>Kind2是一款开源模型验证工具，集成多种验证技术，专注于复杂系统的高效验证。凭借其强大功能和友好界面，广泛应用于航空、自动驾驶等关键领域。</a:t>
              </a:r>
              <a:endParaRPr sz="1600">
                <a:latin typeface="+mn-ea"/>
                <a:cs typeface="+mn-ea"/>
                <a:sym typeface="+mn-ea"/>
              </a:endParaRPr>
            </a:p>
          </p:txBody>
        </p:sp>
        <p:sp>
          <p:nvSpPr>
            <p:cNvPr id="24" name="文本框 31"/>
            <p:cNvSpPr txBox="1"/>
            <p:nvPr/>
          </p:nvSpPr>
          <p:spPr>
            <a:xfrm>
              <a:off x="2081530" y="3663314"/>
              <a:ext cx="2319655" cy="276860"/>
            </a:xfrm>
            <a:prstGeom prst="rect">
              <a:avLst/>
            </a:prstGeom>
            <a:noFill/>
            <a:ln w="12700" cap="flat">
              <a:noFill/>
              <a:miter lim="400000"/>
            </a:ln>
            <a:effectLst/>
          </p:spPr>
          <p:txBody>
            <a:bodyPr wrap="square" lIns="0" tIns="0" rIns="0" bIns="0" numCol="1" anchor="t">
              <a:spAutoFit/>
            </a:bodyPr>
            <a:lstStyle>
              <a:lvl1pPr algn="r">
                <a:defRPr>
                  <a:solidFill>
                    <a:srgbClr val="36456E"/>
                  </a:solidFill>
                </a:defRPr>
              </a:lvl1pPr>
            </a:lstStyle>
            <a:p>
              <a:r>
                <a:rPr lang="zh-CN" altLang="en-US" b="1">
                  <a:sym typeface="+mn-ea"/>
                </a:rPr>
                <a:t>现有软件的缺陷与不足</a:t>
              </a:r>
              <a:endParaRPr lang="zh-CN" altLang="en-US" b="1">
                <a:sym typeface="+mn-ea"/>
              </a:endParaRPr>
            </a:p>
          </p:txBody>
        </p:sp>
        <p:sp>
          <p:nvSpPr>
            <p:cNvPr id="25" name="文本框 33"/>
            <p:cNvSpPr txBox="1"/>
            <p:nvPr/>
          </p:nvSpPr>
          <p:spPr>
            <a:xfrm>
              <a:off x="5141595" y="1871345"/>
              <a:ext cx="2085341" cy="276860"/>
            </a:xfrm>
            <a:prstGeom prst="rect">
              <a:avLst/>
            </a:prstGeom>
            <a:noFill/>
            <a:ln w="12700" cap="flat">
              <a:noFill/>
              <a:miter lim="400000"/>
            </a:ln>
            <a:effectLst/>
          </p:spPr>
          <p:txBody>
            <a:bodyPr wrap="square" lIns="0" tIns="0" rIns="0" bIns="0" numCol="1" anchor="t">
              <a:spAutoFit/>
            </a:bodyPr>
            <a:lstStyle>
              <a:lvl1pPr>
                <a:defRPr>
                  <a:solidFill>
                    <a:srgbClr val="36456E"/>
                  </a:solidFill>
                </a:defRPr>
              </a:lvl1pPr>
            </a:lstStyle>
            <a:p>
              <a:r>
                <a:rPr lang="zh-CN" b="1">
                  <a:sym typeface="+mn-ea"/>
                </a:rPr>
                <a:t>归纳推理算法的使用</a:t>
              </a:r>
              <a:endParaRPr lang="zh-CN" b="1">
                <a:sym typeface="+mn-ea"/>
              </a:endParaRPr>
            </a:p>
          </p:txBody>
        </p:sp>
        <p:sp>
          <p:nvSpPr>
            <p:cNvPr id="26" name="文本框 35"/>
            <p:cNvSpPr txBox="1"/>
            <p:nvPr/>
          </p:nvSpPr>
          <p:spPr>
            <a:xfrm>
              <a:off x="90170" y="1555750"/>
              <a:ext cx="4221481" cy="1567180"/>
            </a:xfrm>
            <a:prstGeom prst="rect">
              <a:avLst/>
            </a:prstGeom>
            <a:noFill/>
            <a:ln w="12700" cap="flat">
              <a:noFill/>
              <a:miter lim="400000"/>
            </a:ln>
            <a:effectLst/>
          </p:spPr>
          <p:txBody>
            <a:bodyPr wrap="square" lIns="45719" tIns="45719" rIns="45719" bIns="45719" numCol="1" anchor="t">
              <a:spAutoFit/>
            </a:bodyPr>
            <a:lstStyle>
              <a:lvl1pPr algn="r">
                <a:lnSpc>
                  <a:spcPct val="150000"/>
                </a:lnSpc>
                <a:defRPr sz="1200">
                  <a:solidFill>
                    <a:srgbClr val="595959"/>
                  </a:solidFill>
                </a:defRPr>
              </a:lvl1pPr>
            </a:lstStyle>
            <a:p>
              <a:pPr algn="just"/>
              <a:r>
                <a:rPr sz="1600">
                  <a:sym typeface="+mn-ea"/>
                </a:rPr>
                <a:t>归纳推理算法在开源软件Kind2中应用广泛，包括环路不变性检测、定界分析等。使得Kind2能深入挖掘系统模型的逻辑</a:t>
              </a:r>
              <a:r>
                <a:rPr sz="1600">
                  <a:sym typeface="+mn-ea"/>
                </a:rPr>
                <a:t>和特性，为验证过程提供坚实支撑。</a:t>
              </a:r>
              <a:endParaRPr sz="1600">
                <a:sym typeface="+mn-ea"/>
              </a:endParaRPr>
            </a:p>
          </p:txBody>
        </p:sp>
      </p:grpSp>
      <p:sp>
        <p:nvSpPr>
          <p:cNvPr id="28" name="文本框 35"/>
          <p:cNvSpPr txBox="1"/>
          <p:nvPr/>
        </p:nvSpPr>
        <p:spPr>
          <a:xfrm>
            <a:off x="6487795" y="4824730"/>
            <a:ext cx="4221481" cy="1197610"/>
          </a:xfrm>
          <a:prstGeom prst="rect">
            <a:avLst/>
          </a:prstGeom>
          <a:noFill/>
          <a:ln w="12700" cap="flat">
            <a:noFill/>
            <a:miter lim="400000"/>
          </a:ln>
          <a:effectLst/>
        </p:spPr>
        <p:txBody>
          <a:bodyPr wrap="square" lIns="45719" tIns="45719" rIns="45719" bIns="45719" numCol="1" anchor="t">
            <a:spAutoFit/>
          </a:bodyPr>
          <a:lstStyle>
            <a:lvl1pPr algn="r">
              <a:lnSpc>
                <a:spcPct val="150000"/>
              </a:lnSpc>
              <a:defRPr sz="1200">
                <a:solidFill>
                  <a:srgbClr val="595959"/>
                </a:solidFill>
              </a:defRPr>
            </a:lvl1pPr>
          </a:lstStyle>
          <a:p>
            <a:pPr algn="just"/>
            <a:r>
              <a:rPr sz="1600">
                <a:sym typeface="+mn-ea"/>
              </a:rPr>
              <a:t>当前的模型验证软件仍存在诸多缺陷。如Kind2在处理复杂系统模型时性能和效率可能下降，操作相对复杂且在Windows系统下无法运行。</a:t>
            </a:r>
            <a:endParaRPr sz="160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3</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nvSpPr>
        <p:spPr>
          <a:xfrm>
            <a:off x="0" y="995680"/>
            <a:ext cx="1798955" cy="368300"/>
          </a:xfrm>
          <a:prstGeom prst="rect">
            <a:avLst/>
          </a:prstGeom>
          <a:noFill/>
        </p:spPr>
        <p:txBody>
          <a:bodyPr wrap="square" rtlCol="0">
            <a:spAutoFit/>
          </a:bodyPr>
          <a:lstStyle/>
          <a:p>
            <a:pPr algn="ctr"/>
            <a:r>
              <a:rPr lang="en-US" altLang="zh-CN" b="1">
                <a:solidFill>
                  <a:schemeClr val="accent6">
                    <a:lumMod val="60000"/>
                    <a:lumOff val="40000"/>
                  </a:schemeClr>
                </a:solidFill>
                <a:latin typeface="微软雅黑" panose="020B0503020204020204" charset="-122"/>
                <a:ea typeface="微软雅黑" panose="020B0503020204020204" charset="-122"/>
              </a:rPr>
              <a:t>1.3 </a:t>
            </a:r>
            <a:r>
              <a:rPr lang="zh-CN" altLang="en-US" b="1">
                <a:solidFill>
                  <a:schemeClr val="accent6">
                    <a:lumMod val="60000"/>
                    <a:lumOff val="40000"/>
                  </a:schemeClr>
                </a:solidFill>
                <a:latin typeface="微软雅黑" panose="020B0503020204020204" charset="-122"/>
                <a:ea typeface="微软雅黑" panose="020B0503020204020204" charset="-122"/>
              </a:rPr>
              <a:t>研究意义</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239" name="矩形 9"/>
          <p:cNvSpPr/>
          <p:nvPr/>
        </p:nvSpPr>
        <p:spPr>
          <a:xfrm>
            <a:off x="464981" y="1789687"/>
            <a:ext cx="5277209" cy="3712866"/>
          </a:xfrm>
          <a:prstGeom prst="rect">
            <a:avLst/>
          </a:prstGeom>
          <a:solidFill>
            <a:srgbClr val="36456E"/>
          </a:solidFill>
          <a:ln w="12700">
            <a:miter lim="400000"/>
          </a:ln>
        </p:spPr>
        <p:txBody>
          <a:bodyPr lIns="0" tIns="0" rIns="0" bIns="0" anchor="ctr"/>
          <a:lstStyle/>
          <a:p>
            <a:pPr algn="ctr">
              <a:defRPr>
                <a:solidFill>
                  <a:srgbClr val="FFFFFF"/>
                </a:solidFill>
              </a:defRPr>
            </a:pPr>
          </a:p>
        </p:txBody>
      </p:sp>
      <p:grpSp>
        <p:nvGrpSpPr>
          <p:cNvPr id="242" name="组合 24"/>
          <p:cNvGrpSpPr/>
          <p:nvPr>
            <p:custDataLst>
              <p:tags r:id="rId2"/>
            </p:custDataLst>
          </p:nvPr>
        </p:nvGrpSpPr>
        <p:grpSpPr>
          <a:xfrm>
            <a:off x="6488429" y="1294130"/>
            <a:ext cx="5048885" cy="416887"/>
            <a:chOff x="0" y="0"/>
            <a:chExt cx="5048875" cy="416886"/>
          </a:xfrm>
        </p:grpSpPr>
        <p:sp>
          <p:nvSpPr>
            <p:cNvPr id="240" name="矩形 10"/>
            <p:cNvSpPr txBox="1"/>
            <p:nvPr>
              <p:custDataLst>
                <p:tags r:id="rId3"/>
              </p:custDataLst>
            </p:nvPr>
          </p:nvSpPr>
          <p:spPr>
            <a:xfrm>
              <a:off x="0" y="0"/>
              <a:ext cx="5048875" cy="276859"/>
            </a:xfrm>
            <a:prstGeom prst="rect">
              <a:avLst/>
            </a:prstGeom>
            <a:noFill/>
            <a:ln w="12700" cap="flat">
              <a:noFill/>
              <a:miter lim="400000"/>
            </a:ln>
            <a:effectLst/>
          </p:spPr>
          <p:txBody>
            <a:bodyPr wrap="square" lIns="0" tIns="0" rIns="0" bIns="0" numCol="1" anchor="t">
              <a:spAutoFit/>
            </a:bodyPr>
            <a:lstStyle>
              <a:lvl1pPr>
                <a:defRPr sz="2000">
                  <a:solidFill>
                    <a:srgbClr val="36456E"/>
                  </a:solidFill>
                  <a:latin typeface="思源黑体 CN Medium"/>
                  <a:ea typeface="思源黑体 CN Medium"/>
                  <a:cs typeface="思源黑体 CN Medium"/>
                  <a:sym typeface="思源黑体 CN Medium"/>
                </a:defRPr>
              </a:lvl1pPr>
            </a:lstStyle>
            <a:p>
              <a:pPr algn="l"/>
              <a:r>
                <a:rPr lang="zh-CN" sz="1800" b="1">
                  <a:sym typeface="+mn-ea"/>
                </a:rPr>
                <a:t>满足市场</a:t>
              </a:r>
              <a:r>
                <a:rPr lang="zh-CN" sz="1800" b="1">
                  <a:sym typeface="+mn-ea"/>
                </a:rPr>
                <a:t>需求</a:t>
              </a:r>
              <a:endParaRPr lang="zh-CN" sz="1800" b="1">
                <a:sym typeface="+mn-ea"/>
              </a:endParaRPr>
            </a:p>
          </p:txBody>
        </p:sp>
        <p:sp>
          <p:nvSpPr>
            <p:cNvPr id="241" name="直接连接符 11"/>
            <p:cNvSpPr/>
            <p:nvPr>
              <p:custDataLst>
                <p:tags r:id="rId4"/>
              </p:custDataLst>
            </p:nvPr>
          </p:nvSpPr>
          <p:spPr>
            <a:xfrm>
              <a:off x="0" y="416885"/>
              <a:ext cx="889001" cy="1"/>
            </a:xfrm>
            <a:prstGeom prst="line">
              <a:avLst/>
            </a:prstGeom>
            <a:noFill/>
            <a:ln w="28575" cap="flat">
              <a:solidFill>
                <a:srgbClr val="244C89"/>
              </a:solidFill>
              <a:prstDash val="solid"/>
              <a:miter lim="800000"/>
            </a:ln>
            <a:effectLst/>
          </p:spPr>
          <p:txBody>
            <a:bodyPr wrap="square" lIns="0" tIns="0" rIns="0" bIns="0" numCol="1" anchor="t">
              <a:noAutofit/>
            </a:bodyPr>
            <a:lstStyle/>
            <a:p/>
          </p:txBody>
        </p:sp>
      </p:grpSp>
      <p:sp>
        <p:nvSpPr>
          <p:cNvPr id="243" name="矩形 13"/>
          <p:cNvSpPr txBox="1"/>
          <p:nvPr>
            <p:custDataLst>
              <p:tags r:id="rId5"/>
            </p:custDataLst>
          </p:nvPr>
        </p:nvSpPr>
        <p:spPr>
          <a:xfrm>
            <a:off x="6442710" y="1831975"/>
            <a:ext cx="5084445" cy="1210945"/>
          </a:xfrm>
          <a:prstGeom prst="rect">
            <a:avLst/>
          </a:prstGeom>
          <a:ln w="12700">
            <a:miter lim="400000"/>
          </a:ln>
        </p:spPr>
        <p:txBody>
          <a:bodyPr wrap="square" lIns="45719" rIns="45719">
            <a:noAutofit/>
          </a:bodyPr>
          <a:lstStyle>
            <a:lvl1pPr>
              <a:defRPr sz="1400">
                <a:solidFill>
                  <a:srgbClr val="595959"/>
                </a:solidFill>
              </a:defRPr>
            </a:lvl1pPr>
          </a:lstStyle>
          <a:p>
            <a:r>
              <a:rPr>
                <a:sym typeface="+mn-ea"/>
              </a:rPr>
              <a:t>当前市场上的模型验证软件在满足核动力研究领域需求方面存在一定的局限性。Qkind软件的开发填补了这一空白，针对中国核动力研究设计院的具体需求，提供了一款专门</a:t>
            </a:r>
            <a:r>
              <a:rPr b="1">
                <a:sym typeface="+mn-ea"/>
              </a:rPr>
              <a:t>针对使用同步数据流语言L2C</a:t>
            </a:r>
            <a:r>
              <a:rPr>
                <a:sym typeface="+mn-ea"/>
              </a:rPr>
              <a:t>编写的模型进行量词约束安全性属性验证的软件。这对于核动力领域的研究人员来说，意义重大。</a:t>
            </a:r>
            <a:endParaRPr>
              <a:sym typeface="+mn-ea"/>
            </a:endParaRPr>
          </a:p>
        </p:txBody>
      </p:sp>
      <p:sp>
        <p:nvSpPr>
          <p:cNvPr id="244" name="矩形 15"/>
          <p:cNvSpPr txBox="1"/>
          <p:nvPr>
            <p:custDataLst>
              <p:tags r:id="rId6"/>
            </p:custDataLst>
          </p:nvPr>
        </p:nvSpPr>
        <p:spPr>
          <a:xfrm>
            <a:off x="6442710" y="3592195"/>
            <a:ext cx="5048885" cy="1254125"/>
          </a:xfrm>
          <a:prstGeom prst="rect">
            <a:avLst/>
          </a:prstGeom>
          <a:ln w="12700">
            <a:miter lim="400000"/>
          </a:ln>
        </p:spPr>
        <p:txBody>
          <a:bodyPr wrap="square" lIns="45719" rIns="45719">
            <a:noAutofit/>
          </a:bodyPr>
          <a:lstStyle>
            <a:lvl1pPr>
              <a:defRPr sz="1400">
                <a:solidFill>
                  <a:srgbClr val="595959"/>
                </a:solidFill>
              </a:defRPr>
            </a:lvl1pPr>
          </a:lstStyle>
          <a:p>
            <a:r>
              <a:rPr>
                <a:sym typeface="+mn-ea"/>
              </a:rPr>
              <a:t>Qkind软件的模型验证模块</a:t>
            </a:r>
            <a:r>
              <a:rPr lang="zh-CN">
                <a:sym typeface="+mn-ea"/>
              </a:rPr>
              <a:t>使用</a:t>
            </a:r>
            <a:r>
              <a:rPr>
                <a:sym typeface="+mn-ea"/>
              </a:rPr>
              <a:t>了</a:t>
            </a:r>
            <a:r>
              <a:rPr b="1">
                <a:sym typeface="+mn-ea"/>
              </a:rPr>
              <a:t>K-induction算法</a:t>
            </a:r>
            <a:r>
              <a:rPr>
                <a:sym typeface="+mn-ea"/>
              </a:rPr>
              <a:t>，这一算法在模型验证领域具有广泛的应用，并能够高效处理复杂模型的验证问题。通过结合K-induction算法，Qkind的模型验证模块在性能和效率上得到了显著提升，为用户提供了更加可靠和高效的验证服务。</a:t>
            </a:r>
            <a:endParaRPr>
              <a:sym typeface="+mn-ea"/>
            </a:endParaRPr>
          </a:p>
        </p:txBody>
      </p:sp>
      <p:sp>
        <p:nvSpPr>
          <p:cNvPr id="7" name="矩形 17"/>
          <p:cNvSpPr txBox="1"/>
          <p:nvPr>
            <p:custDataLst>
              <p:tags r:id="rId7"/>
            </p:custDataLst>
          </p:nvPr>
        </p:nvSpPr>
        <p:spPr>
          <a:xfrm>
            <a:off x="6442710" y="5516880"/>
            <a:ext cx="5048885" cy="727075"/>
          </a:xfrm>
          <a:prstGeom prst="rect">
            <a:avLst/>
          </a:prstGeom>
          <a:ln w="12700">
            <a:miter lim="400000"/>
          </a:ln>
        </p:spPr>
        <p:txBody>
          <a:bodyPr wrap="square" lIns="45719" rIns="45719">
            <a:noAutofit/>
          </a:bodyPr>
          <a:lstStyle>
            <a:lvl1pPr>
              <a:defRPr sz="1400">
                <a:solidFill>
                  <a:srgbClr val="595959"/>
                </a:solidFill>
              </a:defRPr>
            </a:lvl1pPr>
          </a:lstStyle>
          <a:p>
            <a:r>
              <a:rPr>
                <a:sym typeface="+mn-ea"/>
              </a:rPr>
              <a:t>开发能在</a:t>
            </a:r>
            <a:r>
              <a:rPr b="1">
                <a:sym typeface="+mn-ea"/>
              </a:rPr>
              <a:t>Windows</a:t>
            </a:r>
            <a:r>
              <a:rPr>
                <a:sym typeface="+mn-ea"/>
              </a:rPr>
              <a:t>和Linux两大主流操作系统中均能顺畅运行的L</a:t>
            </a:r>
            <a:r>
              <a:rPr lang="en-US">
                <a:sym typeface="+mn-ea"/>
              </a:rPr>
              <a:t>2C</a:t>
            </a:r>
            <a:r>
              <a:rPr>
                <a:sym typeface="+mn-ea"/>
              </a:rPr>
              <a:t>语言模型验证软件，解决了跨平台应用中的兼容性问题，推动了模型的广泛推广和实际应用。</a:t>
            </a:r>
            <a:endParaRPr>
              <a:sym typeface="+mn-ea"/>
            </a:endParaRPr>
          </a:p>
        </p:txBody>
      </p:sp>
      <p:pic>
        <p:nvPicPr>
          <p:cNvPr id="246" name="图片占位符 6" descr="图片占位符 6"/>
          <p:cNvPicPr>
            <a:picLocks noChangeAspect="1"/>
          </p:cNvPicPr>
          <p:nvPr>
            <p:custDataLst>
              <p:tags r:id="rId8"/>
            </p:custDataLst>
          </p:nvPr>
        </p:nvPicPr>
        <p:blipFill>
          <a:blip r:embed="rId9"/>
          <a:stretch>
            <a:fillRect/>
          </a:stretch>
        </p:blipFill>
        <p:spPr>
          <a:xfrm>
            <a:off x="698842" y="2003514"/>
            <a:ext cx="5196837" cy="3712866"/>
          </a:xfrm>
          <a:prstGeom prst="rect">
            <a:avLst/>
          </a:prstGeom>
          <a:ln w="12700">
            <a:miter lim="400000"/>
            <a:headEnd/>
            <a:tailEnd/>
          </a:ln>
        </p:spPr>
      </p:pic>
      <p:grpSp>
        <p:nvGrpSpPr>
          <p:cNvPr id="249" name="组合 25"/>
          <p:cNvGrpSpPr/>
          <p:nvPr>
            <p:custDataLst>
              <p:tags r:id="rId10"/>
            </p:custDataLst>
          </p:nvPr>
        </p:nvGrpSpPr>
        <p:grpSpPr>
          <a:xfrm>
            <a:off x="6488429" y="3142548"/>
            <a:ext cx="5084445" cy="366154"/>
            <a:chOff x="0" y="0"/>
            <a:chExt cx="5084434" cy="366153"/>
          </a:xfrm>
        </p:grpSpPr>
        <p:sp>
          <p:nvSpPr>
            <p:cNvPr id="247" name="矩形 26"/>
            <p:cNvSpPr txBox="1"/>
            <p:nvPr>
              <p:custDataLst>
                <p:tags r:id="rId11"/>
              </p:custDataLst>
            </p:nvPr>
          </p:nvSpPr>
          <p:spPr>
            <a:xfrm>
              <a:off x="0" y="0"/>
              <a:ext cx="5084434" cy="276859"/>
            </a:xfrm>
            <a:prstGeom prst="rect">
              <a:avLst/>
            </a:prstGeom>
            <a:noFill/>
            <a:ln w="12700" cap="flat">
              <a:noFill/>
              <a:miter lim="400000"/>
            </a:ln>
            <a:effectLst/>
          </p:spPr>
          <p:txBody>
            <a:bodyPr wrap="square" lIns="0" tIns="0" rIns="0" bIns="0" numCol="1" anchor="t">
              <a:spAutoFit/>
            </a:bodyPr>
            <a:lstStyle>
              <a:lvl1pPr>
                <a:defRPr sz="2000">
                  <a:solidFill>
                    <a:srgbClr val="36456E"/>
                  </a:solidFill>
                  <a:latin typeface="思源黑体 CN Medium"/>
                  <a:ea typeface="思源黑体 CN Medium"/>
                  <a:cs typeface="思源黑体 CN Medium"/>
                  <a:sym typeface="思源黑体 CN Medium"/>
                </a:defRPr>
              </a:lvl1pPr>
            </a:lstStyle>
            <a:p>
              <a:r>
                <a:rPr sz="1800" b="1">
                  <a:sym typeface="+mn-ea"/>
                </a:rPr>
                <a:t>技术创新</a:t>
              </a:r>
              <a:endParaRPr sz="1800" b="1"/>
            </a:p>
          </p:txBody>
        </p:sp>
        <p:sp>
          <p:nvSpPr>
            <p:cNvPr id="248" name="直接连接符 27"/>
            <p:cNvSpPr/>
            <p:nvPr>
              <p:custDataLst>
                <p:tags r:id="rId12"/>
              </p:custDataLst>
            </p:nvPr>
          </p:nvSpPr>
          <p:spPr>
            <a:xfrm>
              <a:off x="0" y="366152"/>
              <a:ext cx="889001" cy="1"/>
            </a:xfrm>
            <a:prstGeom prst="line">
              <a:avLst/>
            </a:prstGeom>
            <a:noFill/>
            <a:ln w="28575" cap="flat">
              <a:solidFill>
                <a:srgbClr val="244C89"/>
              </a:solidFill>
              <a:prstDash val="solid"/>
              <a:miter lim="800000"/>
            </a:ln>
            <a:effectLst/>
          </p:spPr>
          <p:txBody>
            <a:bodyPr wrap="square" lIns="0" tIns="0" rIns="0" bIns="0" numCol="1" anchor="t">
              <a:noAutofit/>
            </a:bodyPr>
            <a:lstStyle/>
            <a:p/>
          </p:txBody>
        </p:sp>
      </p:grpSp>
      <p:grpSp>
        <p:nvGrpSpPr>
          <p:cNvPr id="252" name="组合 29"/>
          <p:cNvGrpSpPr/>
          <p:nvPr>
            <p:custDataLst>
              <p:tags r:id="rId13"/>
            </p:custDataLst>
          </p:nvPr>
        </p:nvGrpSpPr>
        <p:grpSpPr>
          <a:xfrm>
            <a:off x="6488429" y="5069159"/>
            <a:ext cx="4888230" cy="390262"/>
            <a:chOff x="0" y="13970"/>
            <a:chExt cx="4888220" cy="390261"/>
          </a:xfrm>
        </p:grpSpPr>
        <p:sp>
          <p:nvSpPr>
            <p:cNvPr id="250" name="矩形 30"/>
            <p:cNvSpPr txBox="1"/>
            <p:nvPr>
              <p:custDataLst>
                <p:tags r:id="rId14"/>
              </p:custDataLst>
            </p:nvPr>
          </p:nvSpPr>
          <p:spPr>
            <a:xfrm>
              <a:off x="0" y="13970"/>
              <a:ext cx="4888220" cy="307339"/>
            </a:xfrm>
            <a:prstGeom prst="rect">
              <a:avLst/>
            </a:prstGeom>
            <a:noFill/>
            <a:ln w="12700" cap="flat">
              <a:noFill/>
              <a:miter lim="400000"/>
            </a:ln>
            <a:effectLst/>
          </p:spPr>
          <p:txBody>
            <a:bodyPr wrap="square" lIns="0" tIns="0" rIns="0" bIns="0" numCol="1" anchor="t">
              <a:spAutoFit/>
            </a:bodyPr>
            <a:lstStyle>
              <a:lvl1pPr>
                <a:defRPr sz="2000">
                  <a:solidFill>
                    <a:srgbClr val="36456E"/>
                  </a:solidFill>
                  <a:latin typeface="思源黑体 CN Medium"/>
                  <a:ea typeface="思源黑体 CN Medium"/>
                  <a:cs typeface="思源黑体 CN Medium"/>
                  <a:sym typeface="思源黑体 CN Medium"/>
                </a:defRPr>
              </a:lvl1pPr>
            </a:lstStyle>
            <a:p>
              <a:pPr algn="l"/>
              <a:r>
                <a:rPr b="1">
                  <a:sym typeface="+mn-ea"/>
                </a:rPr>
                <a:t>跨平台兼容性</a:t>
              </a:r>
              <a:endParaRPr b="1">
                <a:sym typeface="+mn-ea"/>
              </a:endParaRPr>
            </a:p>
          </p:txBody>
        </p:sp>
        <p:sp>
          <p:nvSpPr>
            <p:cNvPr id="251" name="直接连接符 31"/>
            <p:cNvSpPr/>
            <p:nvPr>
              <p:custDataLst>
                <p:tags r:id="rId15"/>
              </p:custDataLst>
            </p:nvPr>
          </p:nvSpPr>
          <p:spPr>
            <a:xfrm>
              <a:off x="0" y="404230"/>
              <a:ext cx="889001" cy="1"/>
            </a:xfrm>
            <a:prstGeom prst="line">
              <a:avLst/>
            </a:prstGeom>
            <a:noFill/>
            <a:ln w="28575" cap="flat">
              <a:solidFill>
                <a:srgbClr val="244C89"/>
              </a:solidFill>
              <a:prstDash val="solid"/>
              <a:miter lim="800000"/>
            </a:ln>
            <a:effectLst/>
          </p:spPr>
          <p:txBody>
            <a:bodyPr wrap="square" lIns="0" tIns="0" rIns="0" bIns="0" numCol="1" anchor="t">
              <a:noAutofit/>
            </a:bodyPr>
            <a:lstStyle/>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5</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0" y="995680"/>
            <a:ext cx="1934210" cy="368300"/>
          </a:xfrm>
          <a:prstGeom prst="rect">
            <a:avLst/>
          </a:prstGeom>
          <a:noFill/>
        </p:spPr>
        <p:txBody>
          <a:bodyPr wrap="square" rtlCol="0">
            <a:spAutoFit/>
          </a:bodyPr>
          <a:lstStyle/>
          <a:p>
            <a:pPr algn="ctr"/>
            <a:r>
              <a:rPr lang="en-US" altLang="zh-CN" b="1">
                <a:solidFill>
                  <a:schemeClr val="accent6">
                    <a:lumMod val="60000"/>
                    <a:lumOff val="40000"/>
                  </a:schemeClr>
                </a:solidFill>
                <a:latin typeface="微软雅黑" panose="020B0503020204020204" charset="-122"/>
                <a:ea typeface="微软雅黑" panose="020B0503020204020204" charset="-122"/>
              </a:rPr>
              <a:t>2.1</a:t>
            </a:r>
            <a:r>
              <a:rPr lang="zh-CN" altLang="en-US" b="1">
                <a:solidFill>
                  <a:schemeClr val="accent6">
                    <a:lumMod val="60000"/>
                    <a:lumOff val="40000"/>
                  </a:schemeClr>
                </a:solidFill>
                <a:latin typeface="微软雅黑" panose="020B0503020204020204" charset="-122"/>
                <a:ea typeface="微软雅黑" panose="020B0503020204020204" charset="-122"/>
              </a:rPr>
              <a:t>能力指标划分</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grpSp>
        <p:nvGrpSpPr>
          <p:cNvPr id="41" name="组合 40"/>
          <p:cNvGrpSpPr/>
          <p:nvPr/>
        </p:nvGrpSpPr>
        <p:grpSpPr>
          <a:xfrm>
            <a:off x="207645" y="1308735"/>
            <a:ext cx="6621780" cy="5299075"/>
            <a:chOff x="207645" y="1308735"/>
            <a:chExt cx="6621780" cy="5299075"/>
          </a:xfrm>
        </p:grpSpPr>
        <p:grpSp>
          <p:nvGrpSpPr>
            <p:cNvPr id="5" name="组合 4"/>
            <p:cNvGrpSpPr/>
            <p:nvPr/>
          </p:nvGrpSpPr>
          <p:grpSpPr>
            <a:xfrm>
              <a:off x="2807970" y="1308735"/>
              <a:ext cx="1297940" cy="1079500"/>
              <a:chOff x="5695" y="3913"/>
              <a:chExt cx="2044" cy="1700"/>
            </a:xfrm>
          </p:grpSpPr>
          <p:sp>
            <p:nvSpPr>
              <p:cNvPr id="58" name="椭圆 57"/>
              <p:cNvSpPr/>
              <p:nvPr>
                <p:custDataLst>
                  <p:tags r:id="rId3"/>
                </p:custDataLst>
              </p:nvPr>
            </p:nvSpPr>
            <p:spPr>
              <a:xfrm>
                <a:off x="5867" y="3913"/>
                <a:ext cx="1701" cy="1701"/>
              </a:xfrm>
              <a:prstGeom prst="ellipse">
                <a:avLst/>
              </a:prstGeom>
              <a:solidFill>
                <a:srgbClr val="4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19" name="文本框 18"/>
              <p:cNvSpPr txBox="1"/>
              <p:nvPr>
                <p:custDataLst>
                  <p:tags r:id="rId4"/>
                </p:custDataLst>
              </p:nvPr>
            </p:nvSpPr>
            <p:spPr>
              <a:xfrm>
                <a:off x="5695" y="4437"/>
                <a:ext cx="2045" cy="652"/>
              </a:xfrm>
              <a:prstGeom prst="rect">
                <a:avLst/>
              </a:prstGeom>
              <a:noFill/>
            </p:spPr>
            <p:txBody>
              <a:bodyPr wrap="square" rtlCol="0">
                <a:spAutoFit/>
              </a:bodyPr>
              <a:lstStyle/>
              <a:p>
                <a:pPr algn="ctr">
                  <a:lnSpc>
                    <a:spcPct val="150000"/>
                  </a:lnSpc>
                </a:pPr>
                <a:r>
                  <a:rPr lang="en-US" altLang="zh-CN" sz="1400" b="1" dirty="0">
                    <a:solidFill>
                      <a:schemeClr val="bg1"/>
                    </a:solidFill>
                    <a:latin typeface="+mn-ea"/>
                  </a:rPr>
                  <a:t>1</a:t>
                </a:r>
                <a:r>
                  <a:rPr lang="zh-CN" altLang="en-US" sz="1400" b="1" dirty="0">
                    <a:solidFill>
                      <a:schemeClr val="bg1"/>
                    </a:solidFill>
                    <a:latin typeface="+mn-ea"/>
                  </a:rPr>
                  <a:t>工程知识</a:t>
                </a:r>
                <a:endParaRPr lang="zh-CN" altLang="en-US" sz="1400" b="1" dirty="0">
                  <a:solidFill>
                    <a:schemeClr val="bg1"/>
                  </a:solidFill>
                  <a:latin typeface="+mn-ea"/>
                </a:endParaRPr>
              </a:p>
            </p:txBody>
          </p:sp>
        </p:grpSp>
        <p:grpSp>
          <p:nvGrpSpPr>
            <p:cNvPr id="6" name="组合 5"/>
            <p:cNvGrpSpPr/>
            <p:nvPr/>
          </p:nvGrpSpPr>
          <p:grpSpPr>
            <a:xfrm>
              <a:off x="4097020" y="1602740"/>
              <a:ext cx="1298575" cy="1080135"/>
              <a:chOff x="5695" y="3913"/>
              <a:chExt cx="2045" cy="1701"/>
            </a:xfrm>
          </p:grpSpPr>
          <p:sp>
            <p:nvSpPr>
              <p:cNvPr id="7" name="椭圆 6"/>
              <p:cNvSpPr/>
              <p:nvPr>
                <p:custDataLst>
                  <p:tags r:id="rId5"/>
                </p:custDataLst>
              </p:nvPr>
            </p:nvSpPr>
            <p:spPr>
              <a:xfrm>
                <a:off x="5867" y="3913"/>
                <a:ext cx="1701" cy="1701"/>
              </a:xfrm>
              <a:prstGeom prst="ellipse">
                <a:avLst/>
              </a:prstGeom>
              <a:solidFill>
                <a:srgbClr val="4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8" name="文本框 7"/>
              <p:cNvSpPr txBox="1"/>
              <p:nvPr>
                <p:custDataLst>
                  <p:tags r:id="rId6"/>
                </p:custDataLst>
              </p:nvPr>
            </p:nvSpPr>
            <p:spPr>
              <a:xfrm>
                <a:off x="5695" y="4437"/>
                <a:ext cx="2045" cy="652"/>
              </a:xfrm>
              <a:prstGeom prst="rect">
                <a:avLst/>
              </a:prstGeom>
              <a:noFill/>
            </p:spPr>
            <p:txBody>
              <a:bodyPr wrap="square" rtlCol="0">
                <a:spAutoFit/>
              </a:bodyPr>
              <a:lstStyle/>
              <a:p>
                <a:pPr algn="ctr">
                  <a:lnSpc>
                    <a:spcPct val="150000"/>
                  </a:lnSpc>
                </a:pPr>
                <a:r>
                  <a:rPr lang="en-US" altLang="zh-CN" sz="1400" b="1" dirty="0">
                    <a:solidFill>
                      <a:schemeClr val="bg1"/>
                    </a:solidFill>
                    <a:latin typeface="+mn-ea"/>
                  </a:rPr>
                  <a:t>2</a:t>
                </a:r>
                <a:r>
                  <a:rPr lang="zh-CN" altLang="en-US" sz="1400" b="1" dirty="0">
                    <a:solidFill>
                      <a:schemeClr val="bg1"/>
                    </a:solidFill>
                    <a:latin typeface="+mn-ea"/>
                  </a:rPr>
                  <a:t>问题分析</a:t>
                </a:r>
                <a:endParaRPr lang="zh-CN" altLang="en-US" sz="1400" b="1" dirty="0">
                  <a:solidFill>
                    <a:schemeClr val="bg1"/>
                  </a:solidFill>
                  <a:latin typeface="+mn-ea"/>
                </a:endParaRPr>
              </a:p>
            </p:txBody>
          </p:sp>
        </p:grpSp>
        <p:grpSp>
          <p:nvGrpSpPr>
            <p:cNvPr id="9" name="组合 8"/>
            <p:cNvGrpSpPr/>
            <p:nvPr/>
          </p:nvGrpSpPr>
          <p:grpSpPr>
            <a:xfrm>
              <a:off x="5168265" y="2284095"/>
              <a:ext cx="1298575" cy="1080135"/>
              <a:chOff x="5695" y="3913"/>
              <a:chExt cx="2045" cy="1701"/>
            </a:xfrm>
          </p:grpSpPr>
          <p:sp>
            <p:nvSpPr>
              <p:cNvPr id="10" name="椭圆 9"/>
              <p:cNvSpPr/>
              <p:nvPr>
                <p:custDataLst>
                  <p:tags r:id="rId7"/>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11" name="文本框 10"/>
              <p:cNvSpPr txBox="1"/>
              <p:nvPr>
                <p:custDataLst>
                  <p:tags r:id="rId8"/>
                </p:custDataLst>
              </p:nvPr>
            </p:nvSpPr>
            <p:spPr>
              <a:xfrm>
                <a:off x="5695" y="4237"/>
                <a:ext cx="2045" cy="1161"/>
              </a:xfrm>
              <a:prstGeom prst="rect">
                <a:avLst/>
              </a:prstGeom>
              <a:noFill/>
            </p:spPr>
            <p:txBody>
              <a:bodyPr wrap="square" rtlCol="0">
                <a:spAutoFit/>
              </a:bodyPr>
              <a:lstStyle/>
              <a:p>
                <a:pPr algn="ctr">
                  <a:lnSpc>
                    <a:spcPct val="150000"/>
                  </a:lnSpc>
                </a:pPr>
                <a:r>
                  <a:rPr sz="1400" b="1" dirty="0">
                    <a:solidFill>
                      <a:schemeClr val="bg1"/>
                    </a:solidFill>
                    <a:latin typeface="+mn-ea"/>
                  </a:rPr>
                  <a:t>3设计/开发解决方案</a:t>
                </a:r>
                <a:endParaRPr sz="1400" b="1" dirty="0">
                  <a:solidFill>
                    <a:schemeClr val="bg1"/>
                  </a:solidFill>
                  <a:latin typeface="+mn-ea"/>
                </a:endParaRPr>
              </a:p>
            </p:txBody>
          </p:sp>
        </p:grpSp>
        <p:grpSp>
          <p:nvGrpSpPr>
            <p:cNvPr id="12" name="组合 11"/>
            <p:cNvGrpSpPr/>
            <p:nvPr/>
          </p:nvGrpSpPr>
          <p:grpSpPr>
            <a:xfrm>
              <a:off x="5530850" y="3461385"/>
              <a:ext cx="1298575" cy="1080135"/>
              <a:chOff x="5695" y="3913"/>
              <a:chExt cx="2045" cy="1701"/>
            </a:xfrm>
          </p:grpSpPr>
          <p:sp>
            <p:nvSpPr>
              <p:cNvPr id="13" name="椭圆 12"/>
              <p:cNvSpPr/>
              <p:nvPr>
                <p:custDataLst>
                  <p:tags r:id="rId9"/>
                </p:custDataLst>
              </p:nvPr>
            </p:nvSpPr>
            <p:spPr>
              <a:xfrm>
                <a:off x="5867" y="3913"/>
                <a:ext cx="1701" cy="1701"/>
              </a:xfrm>
              <a:prstGeom prst="ellipse">
                <a:avLst/>
              </a:prstGeom>
              <a:solidFill>
                <a:srgbClr val="4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14" name="文本框 13"/>
              <p:cNvSpPr txBox="1"/>
              <p:nvPr>
                <p:custDataLst>
                  <p:tags r:id="rId10"/>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4研究</a:t>
                </a:r>
                <a:endParaRPr sz="1400" b="1" dirty="0">
                  <a:solidFill>
                    <a:schemeClr val="bg1"/>
                  </a:solidFill>
                  <a:latin typeface="+mn-ea"/>
                </a:endParaRPr>
              </a:p>
            </p:txBody>
          </p:sp>
        </p:grpSp>
        <p:grpSp>
          <p:nvGrpSpPr>
            <p:cNvPr id="16" name="组合 15"/>
            <p:cNvGrpSpPr/>
            <p:nvPr/>
          </p:nvGrpSpPr>
          <p:grpSpPr>
            <a:xfrm>
              <a:off x="1618615" y="5253355"/>
              <a:ext cx="1298575" cy="1080135"/>
              <a:chOff x="5695" y="3913"/>
              <a:chExt cx="2045" cy="1701"/>
            </a:xfrm>
          </p:grpSpPr>
          <p:sp>
            <p:nvSpPr>
              <p:cNvPr id="17" name="椭圆 16"/>
              <p:cNvSpPr/>
              <p:nvPr>
                <p:custDataLst>
                  <p:tags r:id="rId11"/>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18" name="文本框 17"/>
              <p:cNvSpPr txBox="1"/>
              <p:nvPr>
                <p:custDataLst>
                  <p:tags r:id="rId12"/>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8职业规范</a:t>
                </a:r>
                <a:endParaRPr sz="1400" b="1" dirty="0">
                  <a:solidFill>
                    <a:schemeClr val="bg1"/>
                  </a:solidFill>
                  <a:latin typeface="+mn-ea"/>
                </a:endParaRPr>
              </a:p>
            </p:txBody>
          </p:sp>
        </p:grpSp>
        <p:grpSp>
          <p:nvGrpSpPr>
            <p:cNvPr id="20" name="组合 19"/>
            <p:cNvGrpSpPr/>
            <p:nvPr/>
          </p:nvGrpSpPr>
          <p:grpSpPr>
            <a:xfrm>
              <a:off x="705485" y="4541520"/>
              <a:ext cx="1298575" cy="1080135"/>
              <a:chOff x="5695" y="3913"/>
              <a:chExt cx="2045" cy="1701"/>
            </a:xfrm>
          </p:grpSpPr>
          <p:sp>
            <p:nvSpPr>
              <p:cNvPr id="21" name="椭圆 20"/>
              <p:cNvSpPr/>
              <p:nvPr>
                <p:custDataLst>
                  <p:tags r:id="rId13"/>
                </p:custDataLst>
              </p:nvPr>
            </p:nvSpPr>
            <p:spPr>
              <a:xfrm>
                <a:off x="5867" y="3913"/>
                <a:ext cx="1701" cy="1701"/>
              </a:xfrm>
              <a:prstGeom prst="ellipse">
                <a:avLst/>
              </a:prstGeom>
              <a:solidFill>
                <a:srgbClr val="4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22" name="文本框 21"/>
              <p:cNvSpPr txBox="1"/>
              <p:nvPr>
                <p:custDataLst>
                  <p:tags r:id="rId14"/>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9个人和团队</a:t>
                </a:r>
                <a:endParaRPr sz="1400" b="1" dirty="0">
                  <a:solidFill>
                    <a:schemeClr val="bg1"/>
                  </a:solidFill>
                  <a:latin typeface="+mn-ea"/>
                </a:endParaRPr>
              </a:p>
            </p:txBody>
          </p:sp>
        </p:grpSp>
        <p:grpSp>
          <p:nvGrpSpPr>
            <p:cNvPr id="23" name="组合 22"/>
            <p:cNvGrpSpPr/>
            <p:nvPr/>
          </p:nvGrpSpPr>
          <p:grpSpPr>
            <a:xfrm>
              <a:off x="3063875" y="5527675"/>
              <a:ext cx="1298575" cy="1080135"/>
              <a:chOff x="5695" y="3913"/>
              <a:chExt cx="2045" cy="1701"/>
            </a:xfrm>
          </p:grpSpPr>
          <p:sp>
            <p:nvSpPr>
              <p:cNvPr id="24" name="椭圆 23"/>
              <p:cNvSpPr/>
              <p:nvPr>
                <p:custDataLst>
                  <p:tags r:id="rId15"/>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25" name="文本框 24"/>
              <p:cNvSpPr txBox="1"/>
              <p:nvPr>
                <p:custDataLst>
                  <p:tags r:id="rId16"/>
                </p:custDataLst>
              </p:nvPr>
            </p:nvSpPr>
            <p:spPr>
              <a:xfrm>
                <a:off x="5695" y="4183"/>
                <a:ext cx="2045" cy="1161"/>
              </a:xfrm>
              <a:prstGeom prst="rect">
                <a:avLst/>
              </a:prstGeom>
              <a:noFill/>
            </p:spPr>
            <p:txBody>
              <a:bodyPr wrap="square" rtlCol="0">
                <a:spAutoFit/>
              </a:bodyPr>
              <a:lstStyle/>
              <a:p>
                <a:pPr algn="ctr">
                  <a:lnSpc>
                    <a:spcPct val="150000"/>
                  </a:lnSpc>
                </a:pPr>
                <a:r>
                  <a:rPr sz="1400" b="1" dirty="0">
                    <a:solidFill>
                      <a:schemeClr val="bg1"/>
                    </a:solidFill>
                    <a:latin typeface="+mn-ea"/>
                  </a:rPr>
                  <a:t>7环境和可持续发展</a:t>
                </a:r>
                <a:endParaRPr sz="1400" b="1" dirty="0">
                  <a:solidFill>
                    <a:schemeClr val="bg1"/>
                  </a:solidFill>
                  <a:latin typeface="+mn-ea"/>
                </a:endParaRPr>
              </a:p>
            </p:txBody>
          </p:sp>
        </p:grpSp>
        <p:grpSp>
          <p:nvGrpSpPr>
            <p:cNvPr id="26" name="组合 25"/>
            <p:cNvGrpSpPr/>
            <p:nvPr/>
          </p:nvGrpSpPr>
          <p:grpSpPr>
            <a:xfrm>
              <a:off x="5233670" y="4587875"/>
              <a:ext cx="1390015" cy="1080135"/>
              <a:chOff x="5626" y="3913"/>
              <a:chExt cx="2189" cy="1701"/>
            </a:xfrm>
          </p:grpSpPr>
          <p:sp>
            <p:nvSpPr>
              <p:cNvPr id="27" name="椭圆 26"/>
              <p:cNvSpPr/>
              <p:nvPr>
                <p:custDataLst>
                  <p:tags r:id="rId17"/>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28" name="文本框 27"/>
              <p:cNvSpPr txBox="1"/>
              <p:nvPr>
                <p:custDataLst>
                  <p:tags r:id="rId18"/>
                </p:custDataLst>
              </p:nvPr>
            </p:nvSpPr>
            <p:spPr>
              <a:xfrm>
                <a:off x="5626" y="4437"/>
                <a:ext cx="2189" cy="652"/>
              </a:xfrm>
              <a:prstGeom prst="rect">
                <a:avLst/>
              </a:prstGeom>
              <a:noFill/>
            </p:spPr>
            <p:txBody>
              <a:bodyPr wrap="square" rtlCol="0">
                <a:spAutoFit/>
              </a:bodyPr>
              <a:lstStyle/>
              <a:p>
                <a:pPr algn="ctr">
                  <a:lnSpc>
                    <a:spcPct val="150000"/>
                  </a:lnSpc>
                </a:pPr>
                <a:r>
                  <a:rPr sz="1400" b="1" dirty="0">
                    <a:solidFill>
                      <a:schemeClr val="bg1"/>
                    </a:solidFill>
                    <a:latin typeface="+mn-ea"/>
                  </a:rPr>
                  <a:t>5用现代工具</a:t>
                </a:r>
                <a:endParaRPr sz="1400" b="1" dirty="0">
                  <a:solidFill>
                    <a:schemeClr val="bg1"/>
                  </a:solidFill>
                  <a:latin typeface="+mn-ea"/>
                </a:endParaRPr>
              </a:p>
            </p:txBody>
          </p:sp>
        </p:grpSp>
        <p:grpSp>
          <p:nvGrpSpPr>
            <p:cNvPr id="29" name="组合 28"/>
            <p:cNvGrpSpPr/>
            <p:nvPr/>
          </p:nvGrpSpPr>
          <p:grpSpPr>
            <a:xfrm>
              <a:off x="4330065" y="5367020"/>
              <a:ext cx="1298575" cy="1080135"/>
              <a:chOff x="5695" y="3913"/>
              <a:chExt cx="2045" cy="1701"/>
            </a:xfrm>
          </p:grpSpPr>
          <p:sp>
            <p:nvSpPr>
              <p:cNvPr id="30" name="椭圆 29"/>
              <p:cNvSpPr/>
              <p:nvPr>
                <p:custDataLst>
                  <p:tags r:id="rId19"/>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31" name="文本框 30"/>
              <p:cNvSpPr txBox="1"/>
              <p:nvPr>
                <p:custDataLst>
                  <p:tags r:id="rId20"/>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6工程与社会</a:t>
                </a:r>
                <a:endParaRPr sz="1400" b="1" dirty="0">
                  <a:solidFill>
                    <a:schemeClr val="bg1"/>
                  </a:solidFill>
                  <a:latin typeface="+mn-ea"/>
                </a:endParaRPr>
              </a:p>
            </p:txBody>
          </p:sp>
        </p:grpSp>
        <p:grpSp>
          <p:nvGrpSpPr>
            <p:cNvPr id="32" name="组合 31"/>
            <p:cNvGrpSpPr/>
            <p:nvPr/>
          </p:nvGrpSpPr>
          <p:grpSpPr>
            <a:xfrm>
              <a:off x="207645" y="3461385"/>
              <a:ext cx="1298575" cy="1080135"/>
              <a:chOff x="5695" y="3913"/>
              <a:chExt cx="2045" cy="1701"/>
            </a:xfrm>
          </p:grpSpPr>
          <p:sp>
            <p:nvSpPr>
              <p:cNvPr id="33" name="椭圆 32"/>
              <p:cNvSpPr/>
              <p:nvPr>
                <p:custDataLst>
                  <p:tags r:id="rId21"/>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34" name="文本框 33"/>
              <p:cNvSpPr txBox="1"/>
              <p:nvPr>
                <p:custDataLst>
                  <p:tags r:id="rId22"/>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10沟通</a:t>
                </a:r>
                <a:endParaRPr sz="1400" b="1" dirty="0">
                  <a:solidFill>
                    <a:schemeClr val="bg1"/>
                  </a:solidFill>
                  <a:latin typeface="+mn-ea"/>
                </a:endParaRPr>
              </a:p>
            </p:txBody>
          </p:sp>
        </p:grpSp>
        <p:grpSp>
          <p:nvGrpSpPr>
            <p:cNvPr id="35" name="组合 34"/>
            <p:cNvGrpSpPr/>
            <p:nvPr/>
          </p:nvGrpSpPr>
          <p:grpSpPr>
            <a:xfrm>
              <a:off x="636270" y="2324100"/>
              <a:ext cx="1298575" cy="1080135"/>
              <a:chOff x="5695" y="3913"/>
              <a:chExt cx="2045" cy="1701"/>
            </a:xfrm>
          </p:grpSpPr>
          <p:sp>
            <p:nvSpPr>
              <p:cNvPr id="36" name="椭圆 35"/>
              <p:cNvSpPr/>
              <p:nvPr>
                <p:custDataLst>
                  <p:tags r:id="rId23"/>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37" name="文本框 36"/>
              <p:cNvSpPr txBox="1"/>
              <p:nvPr>
                <p:custDataLst>
                  <p:tags r:id="rId24"/>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11项目管理</a:t>
                </a:r>
                <a:endParaRPr sz="1400" b="1" dirty="0">
                  <a:solidFill>
                    <a:schemeClr val="bg1"/>
                  </a:solidFill>
                  <a:latin typeface="+mn-ea"/>
                </a:endParaRPr>
              </a:p>
            </p:txBody>
          </p:sp>
        </p:grpSp>
        <p:grpSp>
          <p:nvGrpSpPr>
            <p:cNvPr id="38" name="组合 37"/>
            <p:cNvGrpSpPr/>
            <p:nvPr/>
          </p:nvGrpSpPr>
          <p:grpSpPr>
            <a:xfrm>
              <a:off x="1558925" y="1592580"/>
              <a:ext cx="1298575" cy="1080135"/>
              <a:chOff x="5695" y="3913"/>
              <a:chExt cx="2045" cy="1701"/>
            </a:xfrm>
          </p:grpSpPr>
          <p:sp>
            <p:nvSpPr>
              <p:cNvPr id="39" name="椭圆 38"/>
              <p:cNvSpPr/>
              <p:nvPr>
                <p:custDataLst>
                  <p:tags r:id="rId25"/>
                </p:custDataLst>
              </p:nvPr>
            </p:nvSpPr>
            <p:spPr>
              <a:xfrm>
                <a:off x="5867" y="3913"/>
                <a:ext cx="1701" cy="1701"/>
              </a:xfrm>
              <a:prstGeom prst="ellipse">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40" name="文本框 39"/>
              <p:cNvSpPr txBox="1"/>
              <p:nvPr>
                <p:custDataLst>
                  <p:tags r:id="rId26"/>
                </p:custDataLst>
              </p:nvPr>
            </p:nvSpPr>
            <p:spPr>
              <a:xfrm>
                <a:off x="5695" y="4437"/>
                <a:ext cx="2045" cy="652"/>
              </a:xfrm>
              <a:prstGeom prst="rect">
                <a:avLst/>
              </a:prstGeom>
              <a:noFill/>
            </p:spPr>
            <p:txBody>
              <a:bodyPr wrap="square" rtlCol="0">
                <a:spAutoFit/>
              </a:bodyPr>
              <a:lstStyle/>
              <a:p>
                <a:pPr algn="ctr">
                  <a:lnSpc>
                    <a:spcPct val="150000"/>
                  </a:lnSpc>
                </a:pPr>
                <a:r>
                  <a:rPr sz="1400" b="1" dirty="0">
                    <a:solidFill>
                      <a:schemeClr val="bg1"/>
                    </a:solidFill>
                    <a:latin typeface="+mn-ea"/>
                  </a:rPr>
                  <a:t>12终身学习</a:t>
                </a:r>
                <a:endParaRPr sz="1400" b="1" dirty="0">
                  <a:solidFill>
                    <a:schemeClr val="bg1"/>
                  </a:solidFill>
                  <a:latin typeface="+mn-ea"/>
                </a:endParaRPr>
              </a:p>
            </p:txBody>
          </p:sp>
        </p:grpSp>
      </p:grpSp>
      <p:grpSp>
        <p:nvGrpSpPr>
          <p:cNvPr id="43" name="组合 42"/>
          <p:cNvGrpSpPr/>
          <p:nvPr/>
        </p:nvGrpSpPr>
        <p:grpSpPr>
          <a:xfrm>
            <a:off x="2846070" y="3231515"/>
            <a:ext cx="1454150" cy="1198880"/>
            <a:chOff x="5695" y="3913"/>
            <a:chExt cx="2045" cy="1701"/>
          </a:xfrm>
          <a:gradFill>
            <a:gsLst>
              <a:gs pos="31000">
                <a:srgbClr val="27408F"/>
              </a:gs>
              <a:gs pos="100000">
                <a:srgbClr val="7030A0">
                  <a:alpha val="58000"/>
                </a:srgbClr>
              </a:gs>
            </a:gsLst>
            <a:lin ang="0" scaled="0"/>
          </a:gradFill>
        </p:grpSpPr>
        <p:sp>
          <p:nvSpPr>
            <p:cNvPr id="44" name="椭圆 43"/>
            <p:cNvSpPr/>
            <p:nvPr>
              <p:custDataLst>
                <p:tags r:id="rId27"/>
              </p:custDataLst>
            </p:nvPr>
          </p:nvSpPr>
          <p:spPr>
            <a:xfrm>
              <a:off x="5867" y="3913"/>
              <a:ext cx="1701" cy="17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cs typeface="+mn-ea"/>
                <a:sym typeface="+mn-lt"/>
              </a:endParaRPr>
            </a:p>
          </p:txBody>
        </p:sp>
        <p:sp>
          <p:nvSpPr>
            <p:cNvPr id="45" name="文本框 44"/>
            <p:cNvSpPr txBox="1"/>
            <p:nvPr>
              <p:custDataLst>
                <p:tags r:id="rId28"/>
              </p:custDataLst>
            </p:nvPr>
          </p:nvSpPr>
          <p:spPr>
            <a:xfrm>
              <a:off x="5695" y="4437"/>
              <a:ext cx="2045" cy="756"/>
            </a:xfrm>
            <a:prstGeom prst="rect">
              <a:avLst/>
            </a:prstGeom>
            <a:noFill/>
          </p:spPr>
          <p:txBody>
            <a:bodyPr wrap="square" rtlCol="0">
              <a:noAutofit/>
            </a:bodyPr>
            <a:lstStyle/>
            <a:p>
              <a:pPr algn="ctr">
                <a:lnSpc>
                  <a:spcPct val="150000"/>
                </a:lnSpc>
              </a:pPr>
              <a:r>
                <a:rPr lang="zh-CN" altLang="en-US" sz="1400" b="1" dirty="0">
                  <a:solidFill>
                    <a:schemeClr val="bg1"/>
                  </a:solidFill>
                  <a:latin typeface="+mn-ea"/>
                </a:rPr>
                <a:t>十二点毕业要求</a:t>
              </a:r>
              <a:endParaRPr lang="zh-CN" altLang="en-US" sz="1400" b="1" dirty="0">
                <a:solidFill>
                  <a:schemeClr val="bg1"/>
                </a:solidFill>
                <a:latin typeface="+mn-ea"/>
              </a:endParaRPr>
            </a:p>
          </p:txBody>
        </p:sp>
      </p:grpSp>
      <p:grpSp>
        <p:nvGrpSpPr>
          <p:cNvPr id="3" name="组合 2"/>
          <p:cNvGrpSpPr/>
          <p:nvPr/>
        </p:nvGrpSpPr>
        <p:grpSpPr>
          <a:xfrm>
            <a:off x="1506220" y="2442210"/>
            <a:ext cx="4090035" cy="3020060"/>
            <a:chOff x="1506220" y="2442210"/>
            <a:chExt cx="4090035" cy="3020060"/>
          </a:xfrm>
        </p:grpSpPr>
        <p:cxnSp>
          <p:nvCxnSpPr>
            <p:cNvPr id="49" name="直接箭头连接符 48"/>
            <p:cNvCxnSpPr/>
            <p:nvPr/>
          </p:nvCxnSpPr>
          <p:spPr>
            <a:xfrm flipH="1" flipV="1">
              <a:off x="2597785" y="2689225"/>
              <a:ext cx="548005" cy="7175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flipV="1">
              <a:off x="3486785" y="2442210"/>
              <a:ext cx="86360" cy="7893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4001135" y="2738755"/>
              <a:ext cx="487045" cy="6680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142740" y="3204210"/>
              <a:ext cx="1156970" cy="4375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4149725" y="3973195"/>
              <a:ext cx="1446530" cy="355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902710" y="4333240"/>
              <a:ext cx="804545" cy="1002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097020" y="4100195"/>
              <a:ext cx="1128395" cy="6419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1856740" y="3183255"/>
              <a:ext cx="1115060" cy="4870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1506220" y="3973195"/>
              <a:ext cx="1465580" cy="279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1906270" y="4255135"/>
              <a:ext cx="1239520" cy="5226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2632710" y="4347210"/>
              <a:ext cx="691515" cy="9740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3573145" y="4430395"/>
              <a:ext cx="104140" cy="10318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7155180" y="1800860"/>
            <a:ext cx="5007610" cy="4461510"/>
            <a:chOff x="7155180" y="1800860"/>
            <a:chExt cx="5007610" cy="4461510"/>
          </a:xfrm>
        </p:grpSpPr>
        <p:graphicFrame>
          <p:nvGraphicFramePr>
            <p:cNvPr id="80" name="表格 79"/>
            <p:cNvGraphicFramePr/>
            <p:nvPr>
              <p:custDataLst>
                <p:tags r:id="rId29"/>
              </p:custDataLst>
            </p:nvPr>
          </p:nvGraphicFramePr>
          <p:xfrm>
            <a:off x="7155180" y="2138045"/>
            <a:ext cx="5007610" cy="4124325"/>
          </p:xfrm>
          <a:graphic>
            <a:graphicData uri="http://schemas.openxmlformats.org/drawingml/2006/table">
              <a:tbl>
                <a:tblPr firstRow="1" bandRow="1">
                  <a:tableStyleId>{00A15C55-8517-42AA-B614-E9B94910E393}</a:tableStyleId>
                </a:tblPr>
                <a:tblGrid>
                  <a:gridCol w="2369820"/>
                  <a:gridCol w="2637790"/>
                </a:tblGrid>
                <a:tr h="443865">
                  <a:tc>
                    <a:txBody>
                      <a:bodyPr/>
                      <a:lstStyle/>
                      <a:p>
                        <a:pPr algn="ctr">
                          <a:buNone/>
                        </a:pPr>
                        <a:r>
                          <a:rPr lang="zh-CN" altLang="en-US" dirty="0">
                            <a:solidFill>
                              <a:schemeClr val="bg1"/>
                            </a:solidFill>
                          </a:rPr>
                          <a:t>毕业要求</a:t>
                        </a:r>
                        <a:endParaRPr lang="zh-CN" altLang="en-US" dirty="0">
                          <a:solidFill>
                            <a:schemeClr val="bg1"/>
                          </a:solidFill>
                        </a:endParaRPr>
                      </a:p>
                    </a:txBody>
                    <a:tcPr anchor="ctr">
                      <a:solidFill>
                        <a:srgbClr val="00B4D8"/>
                      </a:solidFill>
                    </a:tcPr>
                  </a:tc>
                  <a:tc>
                    <a:txBody>
                      <a:bodyPr/>
                      <a:lstStyle/>
                      <a:p>
                        <a:pPr algn="ctr">
                          <a:buNone/>
                        </a:pPr>
                        <a:r>
                          <a:rPr lang="zh-CN" altLang="en-US">
                            <a:solidFill>
                              <a:schemeClr val="bg1"/>
                            </a:solidFill>
                          </a:rPr>
                          <a:t>能力点</a:t>
                        </a:r>
                        <a:endParaRPr lang="zh-CN" altLang="en-US">
                          <a:solidFill>
                            <a:schemeClr val="bg1"/>
                          </a:solidFill>
                        </a:endParaRPr>
                      </a:p>
                    </a:txBody>
                    <a:tcPr anchor="ctr">
                      <a:solidFill>
                        <a:srgbClr val="00B4D8"/>
                      </a:solidFill>
                    </a:tcPr>
                  </a:tc>
                </a:tr>
                <a:tr h="937260">
                  <a:tc rowSpan="4">
                    <a:txBody>
                      <a:bodyPr/>
                      <a:lstStyle/>
                      <a:p>
                        <a:pPr algn="ctr">
                          <a:buNone/>
                        </a:pPr>
                        <a:r>
                          <a:rPr lang="en-US" altLang="zh-CN" dirty="0">
                            <a:latin typeface="华文楷体" panose="02010600040101010101" pitchFamily="2" charset="-122"/>
                            <a:ea typeface="华文楷体" panose="02010600040101010101" pitchFamily="2" charset="-122"/>
                            <a:cs typeface="华文楷体" panose="02010600040101010101" pitchFamily="2" charset="-122"/>
                          </a:rPr>
                          <a:t>3.设计/</a:t>
                        </a:r>
                        <a:r>
                          <a:rPr lang="en-US" altLang="zh-CN" dirty="0" err="1">
                            <a:latin typeface="华文楷体" panose="02010600040101010101" pitchFamily="2" charset="-122"/>
                            <a:ea typeface="华文楷体" panose="02010600040101010101" pitchFamily="2" charset="-122"/>
                            <a:cs typeface="华文楷体" panose="02010600040101010101" pitchFamily="2" charset="-122"/>
                          </a:rPr>
                          <a:t>开发解决方案</a:t>
                        </a:r>
                        <a:endParaRPr lang="en-US" altLang="zh-CN" dirty="0">
                          <a:latin typeface="华文楷体" panose="02010600040101010101" pitchFamily="2" charset="-122"/>
                          <a:ea typeface="华文楷体" panose="02010600040101010101" pitchFamily="2" charset="-122"/>
                          <a:cs typeface="华文楷体" panose="02010600040101010101" pitchFamily="2" charset="-122"/>
                        </a:endParaRPr>
                      </a:p>
                    </a:txBody>
                    <a:tcPr anchor="ctr"/>
                  </a:tc>
                  <a:tc>
                    <a:txBody>
                      <a:bodyPr/>
                      <a:lstStyle/>
                      <a:p>
                        <a:pPr algn="l">
                          <a:buClrTx/>
                          <a:buSzTx/>
                          <a:buFontTx/>
                          <a:buNone/>
                        </a:pPr>
                        <a:r>
                          <a:rPr lang="en-US" altLang="zh-CN">
                            <a:latin typeface="华文楷体" panose="02010600040101010101" pitchFamily="2" charset="-122"/>
                            <a:ea typeface="华文楷体" panose="02010600040101010101" pitchFamily="2" charset="-122"/>
                            <a:cs typeface="华文楷体" panose="02010600040101010101" pitchFamily="2" charset="-122"/>
                          </a:rPr>
                          <a:t>3.1 掌握软件产品的开发周期和开发方法，了解设计开发的制约因素</a:t>
                        </a:r>
                        <a:endParaRPr lang="en-US" altLang="zh-CN">
                          <a:latin typeface="华文楷体" panose="02010600040101010101" pitchFamily="2" charset="-122"/>
                          <a:ea typeface="华文楷体" panose="02010600040101010101" pitchFamily="2" charset="-122"/>
                          <a:cs typeface="华文楷体" panose="02010600040101010101" pitchFamily="2" charset="-122"/>
                        </a:endParaRPr>
                      </a:p>
                    </a:txBody>
                    <a:tcPr/>
                  </a:tc>
                </a:tr>
                <a:tr h="858520">
                  <a:tc vMerge="1">
                    <a:tcPr/>
                  </a:tc>
                  <a:tc>
                    <a:txBody>
                      <a:bodyPr/>
                      <a:lstStyle/>
                      <a:p>
                        <a:pPr algn="l">
                          <a:buClrTx/>
                          <a:buSzTx/>
                          <a:buFontTx/>
                          <a:buNone/>
                        </a:pPr>
                        <a:r>
                          <a:rPr lang="en-US" altLang="zh-CN">
                            <a:latin typeface="华文楷体" panose="02010600040101010101" pitchFamily="2" charset="-122"/>
                            <a:ea typeface="华文楷体" panose="02010600040101010101" pitchFamily="2" charset="-122"/>
                            <a:cs typeface="华文楷体" panose="02010600040101010101" pitchFamily="2" charset="-122"/>
                          </a:rPr>
                          <a:t>3.2 结合相关设计思想设计满足特定要求的软件模块和组件</a:t>
                        </a:r>
                        <a:endParaRPr lang="en-US" altLang="zh-CN">
                          <a:latin typeface="华文楷体" panose="02010600040101010101" pitchFamily="2" charset="-122"/>
                          <a:ea typeface="华文楷体" panose="02010600040101010101" pitchFamily="2" charset="-122"/>
                          <a:cs typeface="华文楷体" panose="02010600040101010101" pitchFamily="2" charset="-122"/>
                        </a:endParaRPr>
                      </a:p>
                    </a:txBody>
                    <a:tcPr/>
                  </a:tc>
                </a:tr>
                <a:tr h="883920">
                  <a:tc vMerge="1">
                    <a:tcPr/>
                  </a:tc>
                  <a:tc>
                    <a:txBody>
                      <a:bodyPr/>
                      <a:lstStyle/>
                      <a:p>
                        <a:pPr algn="l">
                          <a:buClrTx/>
                          <a:buSzTx/>
                          <a:buFontTx/>
                          <a:buNone/>
                        </a:pPr>
                        <a:r>
                          <a:rPr lang="en-US" altLang="zh-CN">
                            <a:latin typeface="华文楷体" panose="02010600040101010101" pitchFamily="2" charset="-122"/>
                            <a:ea typeface="华文楷体" panose="02010600040101010101" pitchFamily="2" charset="-122"/>
                            <a:cs typeface="华文楷体" panose="02010600040101010101" pitchFamily="2" charset="-122"/>
                          </a:rPr>
                          <a:t>3.3 对复杂问题进行需求分析并能完成软件系统和应用系统设计</a:t>
                        </a:r>
                        <a:endParaRPr lang="en-US" altLang="zh-CN">
                          <a:latin typeface="华文楷体" panose="02010600040101010101" pitchFamily="2" charset="-122"/>
                          <a:ea typeface="华文楷体" panose="02010600040101010101" pitchFamily="2" charset="-122"/>
                          <a:cs typeface="华文楷体" panose="02010600040101010101" pitchFamily="2" charset="-122"/>
                        </a:endParaRPr>
                      </a:p>
                    </a:txBody>
                    <a:tcPr/>
                  </a:tc>
                </a:tr>
                <a:tr h="433070">
                  <a:tc vMerge="1">
                    <a:tcPr/>
                  </a:tc>
                  <a:tc>
                    <a:txBody>
                      <a:bodyPr/>
                      <a:lstStyle/>
                      <a:p>
                        <a:pPr algn="l">
                          <a:buClrTx/>
                          <a:buSzTx/>
                          <a:buFontTx/>
                          <a:buNone/>
                        </a:pPr>
                        <a:r>
                          <a:rPr lang="en-US" altLang="zh-CN" dirty="0">
                            <a:latin typeface="华文楷体" panose="02010600040101010101" pitchFamily="2" charset="-122"/>
                            <a:ea typeface="华文楷体" panose="02010600040101010101" pitchFamily="2" charset="-122"/>
                            <a:cs typeface="华文楷体" panose="02010600040101010101" pitchFamily="2" charset="-122"/>
                          </a:rPr>
                          <a:t>3.4在复杂问题设计中考虑社会经济等制约因素，提出可行设计方案</a:t>
                        </a:r>
                        <a:endParaRPr lang="en-US" altLang="zh-CN" dirty="0">
                          <a:latin typeface="华文楷体" panose="02010600040101010101" pitchFamily="2" charset="-122"/>
                          <a:ea typeface="华文楷体" panose="02010600040101010101" pitchFamily="2" charset="-122"/>
                          <a:cs typeface="华文楷体" panose="02010600040101010101" pitchFamily="2" charset="-122"/>
                        </a:endParaRPr>
                      </a:p>
                    </a:txBody>
                    <a:tcPr/>
                  </a:tc>
                </a:tr>
              </a:tbl>
            </a:graphicData>
          </a:graphic>
        </p:graphicFrame>
        <p:sp>
          <p:nvSpPr>
            <p:cNvPr id="81" name="文本框 80"/>
            <p:cNvSpPr txBox="1"/>
            <p:nvPr/>
          </p:nvSpPr>
          <p:spPr>
            <a:xfrm>
              <a:off x="7894955" y="1800860"/>
              <a:ext cx="4064000" cy="337185"/>
            </a:xfrm>
            <a:prstGeom prst="rect">
              <a:avLst/>
            </a:prstGeom>
            <a:noFill/>
          </p:spPr>
          <p:txBody>
            <a:bodyPr wrap="square" rtlCol="0">
              <a:spAutoFit/>
            </a:bodyPr>
            <a:lstStyle/>
            <a:p>
              <a:pPr algn="ctr"/>
              <a:r>
                <a:rPr lang="zh-CN" altLang="en-US" sz="1600" dirty="0"/>
                <a:t>表</a:t>
              </a:r>
              <a:r>
                <a:rPr lang="en-US" altLang="zh-CN" sz="1600" dirty="0"/>
                <a:t>1  “</a:t>
              </a:r>
              <a:r>
                <a:rPr lang="en-US" altLang="zh-CN" sz="1600" dirty="0">
                  <a:sym typeface="+mn-ea"/>
                </a:rPr>
                <a:t>设计/开发解决方案</a:t>
              </a:r>
              <a:r>
                <a:rPr lang="en-US" altLang="zh-CN" sz="1600" dirty="0"/>
                <a:t>”能力点划分</a:t>
              </a:r>
              <a:endParaRPr lang="en-US" altLang="zh-CN" sz="1600" dirty="0"/>
            </a:p>
          </p:txBody>
        </p:sp>
      </p:grpSp>
      <p:grpSp>
        <p:nvGrpSpPr>
          <p:cNvPr id="42" name="组合 41"/>
          <p:cNvGrpSpPr/>
          <p:nvPr/>
        </p:nvGrpSpPr>
        <p:grpSpPr>
          <a:xfrm>
            <a:off x="2500630" y="936625"/>
            <a:ext cx="4654260" cy="4117635"/>
            <a:chOff x="2500630" y="936625"/>
            <a:chExt cx="4654260" cy="4117635"/>
          </a:xfrm>
        </p:grpSpPr>
        <p:sp>
          <p:nvSpPr>
            <p:cNvPr id="65" name="椭圆 64"/>
            <p:cNvSpPr/>
            <p:nvPr/>
          </p:nvSpPr>
          <p:spPr>
            <a:xfrm>
              <a:off x="5874385" y="1711960"/>
              <a:ext cx="612000" cy="612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en-US" altLang="zh-CN" sz="1400" dirty="0"/>
                <a:t>3.1</a:t>
              </a:r>
              <a:endParaRPr lang="en-US" altLang="zh-CN" sz="1400" dirty="0"/>
            </a:p>
          </p:txBody>
        </p:sp>
        <p:sp>
          <p:nvSpPr>
            <p:cNvPr id="66" name="椭圆 65"/>
            <p:cNvSpPr/>
            <p:nvPr>
              <p:custDataLst>
                <p:tags r:id="rId30"/>
              </p:custDataLst>
            </p:nvPr>
          </p:nvSpPr>
          <p:spPr>
            <a:xfrm>
              <a:off x="5233670" y="1363980"/>
              <a:ext cx="612000" cy="612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2.3</a:t>
              </a:r>
              <a:endParaRPr lang="en-US" altLang="zh-CN" sz="1400"/>
            </a:p>
          </p:txBody>
        </p:sp>
        <p:sp>
          <p:nvSpPr>
            <p:cNvPr id="68" name="椭圆 67"/>
            <p:cNvSpPr/>
            <p:nvPr>
              <p:custDataLst>
                <p:tags r:id="rId31"/>
              </p:custDataLst>
            </p:nvPr>
          </p:nvSpPr>
          <p:spPr>
            <a:xfrm>
              <a:off x="6421755" y="2126615"/>
              <a:ext cx="612000" cy="612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3.2</a:t>
              </a:r>
              <a:endParaRPr lang="en-US" altLang="zh-CN" sz="1400"/>
            </a:p>
          </p:txBody>
        </p:sp>
        <p:sp>
          <p:nvSpPr>
            <p:cNvPr id="69" name="椭圆 68"/>
            <p:cNvSpPr/>
            <p:nvPr>
              <p:custDataLst>
                <p:tags r:id="rId32"/>
              </p:custDataLst>
            </p:nvPr>
          </p:nvSpPr>
          <p:spPr>
            <a:xfrm>
              <a:off x="6421755" y="2792095"/>
              <a:ext cx="612000" cy="612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3.3</a:t>
              </a:r>
              <a:endParaRPr lang="en-US" altLang="zh-CN" sz="1400"/>
            </a:p>
          </p:txBody>
        </p:sp>
        <p:sp>
          <p:nvSpPr>
            <p:cNvPr id="70" name="椭圆 69"/>
            <p:cNvSpPr/>
            <p:nvPr>
              <p:custDataLst>
                <p:tags r:id="rId33"/>
              </p:custDataLst>
            </p:nvPr>
          </p:nvSpPr>
          <p:spPr>
            <a:xfrm>
              <a:off x="4707255" y="936625"/>
              <a:ext cx="612000" cy="612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2.2</a:t>
              </a:r>
              <a:endParaRPr lang="en-US" altLang="zh-CN" sz="1400"/>
            </a:p>
          </p:txBody>
        </p:sp>
        <p:sp>
          <p:nvSpPr>
            <p:cNvPr id="73" name="椭圆 72"/>
            <p:cNvSpPr/>
            <p:nvPr>
              <p:custDataLst>
                <p:tags r:id="rId34"/>
              </p:custDataLst>
            </p:nvPr>
          </p:nvSpPr>
          <p:spPr>
            <a:xfrm>
              <a:off x="4007485" y="980440"/>
              <a:ext cx="612000" cy="612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400">
                  <a:sym typeface="+mn-ea"/>
                </a:rPr>
                <a:t>2.1</a:t>
              </a:r>
              <a:endParaRPr lang="en-US" altLang="zh-CN" sz="1400">
                <a:sym typeface="+mn-ea"/>
              </a:endParaRPr>
            </a:p>
          </p:txBody>
        </p:sp>
        <p:sp>
          <p:nvSpPr>
            <p:cNvPr id="74" name="椭圆 73"/>
            <p:cNvSpPr/>
            <p:nvPr>
              <p:custDataLst>
                <p:tags r:id="rId35"/>
              </p:custDataLst>
            </p:nvPr>
          </p:nvSpPr>
          <p:spPr>
            <a:xfrm>
              <a:off x="6623685" y="3461385"/>
              <a:ext cx="288000" cy="288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75" name="椭圆 74"/>
            <p:cNvSpPr/>
            <p:nvPr>
              <p:custDataLst>
                <p:tags r:id="rId36"/>
              </p:custDataLst>
            </p:nvPr>
          </p:nvSpPr>
          <p:spPr>
            <a:xfrm>
              <a:off x="6866890" y="3845560"/>
              <a:ext cx="288000" cy="288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76" name="椭圆 75"/>
            <p:cNvSpPr/>
            <p:nvPr>
              <p:custDataLst>
                <p:tags r:id="rId37"/>
              </p:custDataLst>
            </p:nvPr>
          </p:nvSpPr>
          <p:spPr>
            <a:xfrm>
              <a:off x="6720205" y="4255135"/>
              <a:ext cx="288000" cy="288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77" name="椭圆 76"/>
            <p:cNvSpPr/>
            <p:nvPr>
              <p:custDataLst>
                <p:tags r:id="rId38"/>
              </p:custDataLst>
            </p:nvPr>
          </p:nvSpPr>
          <p:spPr>
            <a:xfrm>
              <a:off x="3614420" y="980440"/>
              <a:ext cx="288000" cy="288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78" name="椭圆 77"/>
            <p:cNvSpPr/>
            <p:nvPr>
              <p:custDataLst>
                <p:tags r:id="rId39"/>
              </p:custDataLst>
            </p:nvPr>
          </p:nvSpPr>
          <p:spPr>
            <a:xfrm>
              <a:off x="3173095" y="936625"/>
              <a:ext cx="288000" cy="288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82" name="椭圆 81"/>
            <p:cNvSpPr/>
            <p:nvPr>
              <p:custDataLst>
                <p:tags r:id="rId40"/>
              </p:custDataLst>
            </p:nvPr>
          </p:nvSpPr>
          <p:spPr>
            <a:xfrm>
              <a:off x="2857500" y="1075690"/>
              <a:ext cx="288000" cy="288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83" name="椭圆 82"/>
            <p:cNvSpPr/>
            <p:nvPr>
              <p:custDataLst>
                <p:tags r:id="rId41"/>
              </p:custDataLst>
            </p:nvPr>
          </p:nvSpPr>
          <p:spPr>
            <a:xfrm>
              <a:off x="6649720" y="4632325"/>
              <a:ext cx="180000" cy="180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84" name="椭圆 83"/>
            <p:cNvSpPr/>
            <p:nvPr>
              <p:custDataLst>
                <p:tags r:id="rId42"/>
              </p:custDataLst>
            </p:nvPr>
          </p:nvSpPr>
          <p:spPr>
            <a:xfrm>
              <a:off x="6525895" y="4874260"/>
              <a:ext cx="180000" cy="180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85" name="椭圆 84"/>
            <p:cNvSpPr/>
            <p:nvPr>
              <p:custDataLst>
                <p:tags r:id="rId43"/>
              </p:custDataLst>
            </p:nvPr>
          </p:nvSpPr>
          <p:spPr>
            <a:xfrm>
              <a:off x="2748280" y="1412875"/>
              <a:ext cx="180000" cy="180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sp>
          <p:nvSpPr>
            <p:cNvPr id="86" name="椭圆 85"/>
            <p:cNvSpPr/>
            <p:nvPr>
              <p:custDataLst>
                <p:tags r:id="rId44"/>
              </p:custDataLst>
            </p:nvPr>
          </p:nvSpPr>
          <p:spPr>
            <a:xfrm>
              <a:off x="2500630" y="1412875"/>
              <a:ext cx="180000" cy="180000"/>
            </a:xfrm>
            <a:prstGeom prst="ellipse">
              <a:avLst/>
            </a:prstGeom>
            <a:solidFill>
              <a:srgbClr val="669B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6" presetClass="entr" presetSubtype="37"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barn(outVertical)">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6</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0" y="995680"/>
            <a:ext cx="3647440" cy="368300"/>
          </a:xfrm>
          <a:prstGeom prst="rect">
            <a:avLst/>
          </a:prstGeom>
          <a:noFill/>
        </p:spPr>
        <p:txBody>
          <a:bodyPr wrap="square" rtlCol="0">
            <a:spAutoFit/>
          </a:bodyPr>
          <a:lstStyle/>
          <a:p>
            <a:pPr algn="l"/>
            <a:r>
              <a:rPr lang="en-US" altLang="zh-CN" b="1">
                <a:solidFill>
                  <a:schemeClr val="accent6">
                    <a:lumMod val="60000"/>
                    <a:lumOff val="40000"/>
                  </a:schemeClr>
                </a:solidFill>
                <a:latin typeface="微软雅黑" panose="020B0503020204020204" charset="-122"/>
                <a:ea typeface="微软雅黑" panose="020B0503020204020204" charset="-122"/>
              </a:rPr>
              <a:t>2.2</a:t>
            </a:r>
            <a:r>
              <a:rPr lang="zh-CN" altLang="en-US" b="1">
                <a:solidFill>
                  <a:schemeClr val="accent6">
                    <a:lumMod val="60000"/>
                    <a:lumOff val="40000"/>
                  </a:schemeClr>
                </a:solidFill>
                <a:latin typeface="微软雅黑" panose="020B0503020204020204" charset="-122"/>
                <a:ea typeface="微软雅黑" panose="020B0503020204020204" charset="-122"/>
              </a:rPr>
              <a:t>课程优化分析建模</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graphicFrame>
        <p:nvGraphicFramePr>
          <p:cNvPr id="5" name="表格 4"/>
          <p:cNvGraphicFramePr/>
          <p:nvPr>
            <p:custDataLst>
              <p:tags r:id="rId3"/>
            </p:custDataLst>
          </p:nvPr>
        </p:nvGraphicFramePr>
        <p:xfrm>
          <a:off x="578485" y="1903095"/>
          <a:ext cx="10916285" cy="4142613"/>
        </p:xfrm>
        <a:graphic>
          <a:graphicData uri="http://schemas.openxmlformats.org/drawingml/2006/table">
            <a:tbl>
              <a:tblPr firstRow="1" bandRow="1">
                <a:tableStyleId>{00A15C55-8517-42AA-B614-E9B94910E393}</a:tableStyleId>
              </a:tblPr>
              <a:tblGrid>
                <a:gridCol w="2981960"/>
                <a:gridCol w="4344670"/>
                <a:gridCol w="1861820"/>
                <a:gridCol w="1727835"/>
              </a:tblGrid>
              <a:tr h="535305">
                <a:tc>
                  <a:txBody>
                    <a:bodyPr/>
                    <a:lstStyle/>
                    <a:p>
                      <a:pPr algn="ctr">
                        <a:buNone/>
                      </a:pPr>
                      <a:r>
                        <a:rPr lang="zh-CN" altLang="en-US">
                          <a:solidFill>
                            <a:schemeClr val="bg1"/>
                          </a:solidFill>
                        </a:rPr>
                        <a:t>毕业要求（一级指标）</a:t>
                      </a:r>
                      <a:endParaRPr lang="zh-CN" altLang="en-US">
                        <a:solidFill>
                          <a:schemeClr val="bg1"/>
                        </a:solidFill>
                      </a:endParaRPr>
                    </a:p>
                  </a:txBody>
                  <a:tcPr anchor="ctr">
                    <a:solidFill>
                      <a:srgbClr val="00B4D8"/>
                    </a:solidFill>
                  </a:tcPr>
                </a:tc>
                <a:tc>
                  <a:txBody>
                    <a:bodyPr/>
                    <a:lstStyle/>
                    <a:p>
                      <a:pPr algn="ctr">
                        <a:buNone/>
                      </a:pPr>
                      <a:r>
                        <a:rPr lang="zh-CN" altLang="en-US">
                          <a:solidFill>
                            <a:schemeClr val="bg1"/>
                          </a:solidFill>
                        </a:rPr>
                        <a:t>能力点（二级指标）</a:t>
                      </a:r>
                      <a:endParaRPr lang="zh-CN" altLang="en-US">
                        <a:solidFill>
                          <a:schemeClr val="bg1"/>
                        </a:solidFill>
                      </a:endParaRPr>
                    </a:p>
                  </a:txBody>
                  <a:tcPr anchor="ctr">
                    <a:solidFill>
                      <a:srgbClr val="00B4D8"/>
                    </a:solidFill>
                  </a:tcPr>
                </a:tc>
                <a:tc>
                  <a:txBody>
                    <a:bodyPr/>
                    <a:lstStyle/>
                    <a:p>
                      <a:pPr algn="ctr">
                        <a:buNone/>
                      </a:pPr>
                      <a:r>
                        <a:rPr lang="zh-CN" altLang="en-US">
                          <a:solidFill>
                            <a:schemeClr val="bg1"/>
                          </a:solidFill>
                        </a:rPr>
                        <a:t>课程目标</a:t>
                      </a:r>
                      <a:endParaRPr lang="zh-CN" altLang="en-US">
                        <a:solidFill>
                          <a:schemeClr val="bg1"/>
                        </a:solidFill>
                      </a:endParaRPr>
                    </a:p>
                  </a:txBody>
                  <a:tcPr anchor="ctr">
                    <a:solidFill>
                      <a:srgbClr val="00B4D8"/>
                    </a:solidFill>
                  </a:tcPr>
                </a:tc>
                <a:tc>
                  <a:txBody>
                    <a:bodyPr/>
                    <a:lstStyle/>
                    <a:p>
                      <a:pPr algn="ctr">
                        <a:buNone/>
                      </a:pPr>
                      <a:r>
                        <a:rPr lang="zh-CN" altLang="en-US">
                          <a:solidFill>
                            <a:schemeClr val="bg1"/>
                          </a:solidFill>
                        </a:rPr>
                        <a:t>权重</a:t>
                      </a:r>
                      <a:endParaRPr lang="zh-CN" altLang="en-US">
                        <a:solidFill>
                          <a:schemeClr val="bg1"/>
                        </a:solidFill>
                      </a:endParaRPr>
                    </a:p>
                  </a:txBody>
                  <a:tcPr anchor="ctr">
                    <a:solidFill>
                      <a:srgbClr val="00B4D8"/>
                    </a:solidFill>
                  </a:tcPr>
                </a:tc>
              </a:tr>
              <a:tr h="1043305">
                <a:tc>
                  <a:txBody>
                    <a:bodyPr/>
                    <a:lstStyle/>
                    <a:p>
                      <a:pPr algn="ctr">
                        <a:lnSpc>
                          <a:spcPct val="90000"/>
                        </a:lnSpc>
                        <a:buNone/>
                      </a:pPr>
                      <a:r>
                        <a:rPr lang="zh-CN" altLang="en-US"/>
                        <a:t>1.工程知识</a:t>
                      </a:r>
                      <a:endParaRPr lang="zh-CN" altLang="en-US"/>
                    </a:p>
                  </a:txBody>
                  <a:tcPr anchor="ctr"/>
                </a:tc>
                <a:tc>
                  <a:txBody>
                    <a:bodyPr/>
                    <a:lstStyle/>
                    <a:p>
                      <a:pPr algn="ctr">
                        <a:lnSpc>
                          <a:spcPct val="90000"/>
                        </a:lnSpc>
                        <a:buNone/>
                      </a:pPr>
                      <a:r>
                        <a:rPr lang="en-US" altLang="zh-CN" sz="1600"/>
                        <a:t>1.2  </a:t>
                      </a:r>
                      <a:r>
                        <a:rPr lang="zh-CN" altLang="en-US" sz="1600"/>
                        <a:t>系统掌握大数据基础理论及专业知识，并具备坚实的解决技术复杂工程问题的专业基础和系统能力。</a:t>
                      </a:r>
                      <a:endParaRPr lang="zh-CN" altLang="en-US" sz="1600"/>
                    </a:p>
                  </a:txBody>
                  <a:tcPr anchor="ctr"/>
                </a:tc>
                <a:tc>
                  <a:txBody>
                    <a:bodyPr/>
                    <a:lstStyle/>
                    <a:p>
                      <a:pPr algn="ctr">
                        <a:lnSpc>
                          <a:spcPct val="90000"/>
                        </a:lnSpc>
                        <a:buNone/>
                      </a:pPr>
                      <a:r>
                        <a:rPr lang="zh-CN" altLang="en-US"/>
                        <a:t>课程目标 1</a:t>
                      </a:r>
                      <a:endParaRPr lang="zh-CN" altLang="en-US"/>
                    </a:p>
                  </a:txBody>
                  <a:tcPr anchor="ctr"/>
                </a:tc>
                <a:tc>
                  <a:txBody>
                    <a:bodyPr/>
                    <a:lstStyle/>
                    <a:p>
                      <a:pPr algn="ctr">
                        <a:lnSpc>
                          <a:spcPct val="90000"/>
                        </a:lnSpc>
                        <a:buNone/>
                      </a:pPr>
                      <a:r>
                        <a:rPr lang="en-US" altLang="zh-CN"/>
                        <a:t>M</a:t>
                      </a:r>
                      <a:r>
                        <a:rPr lang="zh-CN" altLang="en-US"/>
                        <a:t>（</a:t>
                      </a:r>
                      <a:r>
                        <a:rPr lang="en-US" altLang="zh-CN"/>
                        <a:t>middle</a:t>
                      </a:r>
                      <a:r>
                        <a:rPr lang="zh-CN" altLang="en-US"/>
                        <a:t>）</a:t>
                      </a:r>
                      <a:endParaRPr lang="zh-CN" altLang="en-US"/>
                    </a:p>
                  </a:txBody>
                  <a:tcPr anchor="ctr"/>
                </a:tc>
              </a:tr>
              <a:tr h="640080">
                <a:tc>
                  <a:txBody>
                    <a:bodyPr/>
                    <a:lstStyle/>
                    <a:p>
                      <a:pPr algn="ctr">
                        <a:lnSpc>
                          <a:spcPct val="90000"/>
                        </a:lnSpc>
                        <a:buNone/>
                      </a:pPr>
                      <a:r>
                        <a:rPr lang="zh-CN" altLang="en-US"/>
                        <a:t>3.设计/开发解决方案</a:t>
                      </a:r>
                      <a:endParaRPr lang="zh-CN" altLang="en-US"/>
                    </a:p>
                  </a:txBody>
                  <a:tcPr anchor="ctr"/>
                </a:tc>
                <a:tc>
                  <a:txBody>
                    <a:bodyPr/>
                    <a:lstStyle/>
                    <a:p>
                      <a:pPr algn="ctr">
                        <a:lnSpc>
                          <a:spcPct val="90000"/>
                        </a:lnSpc>
                        <a:buNone/>
                      </a:pPr>
                      <a:r>
                        <a:rPr lang="en-US" altLang="zh-CN" sz="1600"/>
                        <a:t>3.2  </a:t>
                      </a:r>
                      <a:r>
                        <a:rPr lang="zh-CN" altLang="en-US" sz="1600"/>
                        <a:t>能针对特定的大数据复杂工程问题进行调研，达成需求剖析。</a:t>
                      </a:r>
                      <a:endParaRPr lang="zh-CN" altLang="en-US" sz="1600"/>
                    </a:p>
                  </a:txBody>
                  <a:tcPr anchor="ctr"/>
                </a:tc>
                <a:tc>
                  <a:txBody>
                    <a:bodyPr/>
                    <a:lstStyle/>
                    <a:p>
                      <a:pPr algn="ctr">
                        <a:lnSpc>
                          <a:spcPct val="90000"/>
                        </a:lnSpc>
                        <a:buNone/>
                      </a:pPr>
                      <a:r>
                        <a:rPr lang="zh-CN" altLang="en-US"/>
                        <a:t>课程目标 2</a:t>
                      </a:r>
                      <a:endParaRPr lang="zh-CN" altLang="en-US"/>
                    </a:p>
                  </a:txBody>
                  <a:tcPr anchor="ctr"/>
                </a:tc>
                <a:tc>
                  <a:txBody>
                    <a:bodyPr/>
                    <a:lstStyle/>
                    <a:p>
                      <a:pPr algn="ctr">
                        <a:lnSpc>
                          <a:spcPct val="90000"/>
                        </a:lnSpc>
                        <a:buNone/>
                      </a:pPr>
                      <a:r>
                        <a:rPr lang="en-US" altLang="zh-CN"/>
                        <a:t>H</a:t>
                      </a:r>
                      <a:r>
                        <a:rPr lang="zh-CN" altLang="en-US"/>
                        <a:t>（</a:t>
                      </a:r>
                      <a:r>
                        <a:rPr lang="en-US" altLang="zh-CN"/>
                        <a:t>high</a:t>
                      </a:r>
                      <a:r>
                        <a:rPr lang="zh-CN" altLang="en-US"/>
                        <a:t>）</a:t>
                      </a:r>
                      <a:endParaRPr lang="zh-CN" altLang="en-US"/>
                    </a:p>
                  </a:txBody>
                  <a:tcPr anchor="ctr"/>
                </a:tc>
              </a:tr>
              <a:tr h="1174115">
                <a:tc>
                  <a:txBody>
                    <a:bodyPr/>
                    <a:lstStyle/>
                    <a:p>
                      <a:pPr algn="ctr">
                        <a:lnSpc>
                          <a:spcPct val="90000"/>
                        </a:lnSpc>
                        <a:buNone/>
                      </a:pPr>
                      <a:r>
                        <a:rPr lang="zh-CN" altLang="en-US"/>
                        <a:t>5.使用现代工具</a:t>
                      </a:r>
                      <a:endParaRPr lang="zh-CN" altLang="en-US"/>
                    </a:p>
                  </a:txBody>
                  <a:tcPr anchor="ctr"/>
                </a:tc>
                <a:tc>
                  <a:txBody>
                    <a:bodyPr/>
                    <a:lstStyle/>
                    <a:p>
                      <a:pPr algn="ctr">
                        <a:lnSpc>
                          <a:spcPct val="90000"/>
                        </a:lnSpc>
                        <a:buNone/>
                      </a:pPr>
                      <a:r>
                        <a:rPr lang="en-US" altLang="zh-CN" sz="1600"/>
                        <a:t>5.3  </a:t>
                      </a:r>
                      <a:r>
                        <a:rPr lang="zh-CN" altLang="en-US" sz="1600"/>
                        <a:t>可以运用多种资源，检索、查问和剖析所需的软硬件开发环境与工具的有关资料，娴熟掌握开发环境与工具的使用方法。</a:t>
                      </a:r>
                      <a:endParaRPr lang="zh-CN" altLang="en-US" sz="1600"/>
                    </a:p>
                  </a:txBody>
                  <a:tcPr anchor="ctr"/>
                </a:tc>
                <a:tc>
                  <a:txBody>
                    <a:bodyPr/>
                    <a:lstStyle/>
                    <a:p>
                      <a:pPr algn="ctr">
                        <a:lnSpc>
                          <a:spcPct val="90000"/>
                        </a:lnSpc>
                        <a:buNone/>
                      </a:pPr>
                      <a:r>
                        <a:rPr lang="zh-CN" altLang="en-US"/>
                        <a:t>课程目标 3</a:t>
                      </a:r>
                      <a:endParaRPr lang="zh-CN" altLang="en-US"/>
                    </a:p>
                  </a:txBody>
                  <a:tcPr anchor="ctr"/>
                </a:tc>
                <a:tc>
                  <a:txBody>
                    <a:bodyPr/>
                    <a:lstStyle/>
                    <a:p>
                      <a:pPr algn="ctr">
                        <a:lnSpc>
                          <a:spcPct val="90000"/>
                        </a:lnSpc>
                        <a:buNone/>
                      </a:pPr>
                      <a:r>
                        <a:rPr lang="en-US" altLang="zh-CN"/>
                        <a:t>H</a:t>
                      </a:r>
                      <a:endParaRPr lang="en-US" altLang="zh-CN"/>
                    </a:p>
                  </a:txBody>
                  <a:tcPr anchor="ctr"/>
                </a:tc>
              </a:tr>
              <a:tr h="365760">
                <a:tc>
                  <a:txBody>
                    <a:bodyPr/>
                    <a:lstStyle/>
                    <a:p>
                      <a:pPr algn="ctr">
                        <a:lnSpc>
                          <a:spcPct val="90000"/>
                        </a:lnSpc>
                        <a:buNone/>
                      </a:pPr>
                      <a:r>
                        <a:rPr lang="zh-CN" altLang="en-US"/>
                        <a:t>9.个人和团队</a:t>
                      </a:r>
                      <a:endParaRPr lang="zh-CN" altLang="en-US"/>
                    </a:p>
                  </a:txBody>
                  <a:tcPr anchor="ctr"/>
                </a:tc>
                <a:tc>
                  <a:txBody>
                    <a:bodyPr/>
                    <a:lstStyle/>
                    <a:p>
                      <a:pPr algn="ctr">
                        <a:lnSpc>
                          <a:spcPct val="90000"/>
                        </a:lnSpc>
                        <a:buNone/>
                      </a:pPr>
                      <a:r>
                        <a:rPr lang="en-US" altLang="zh-CN" sz="1600"/>
                        <a:t>9.2  </a:t>
                      </a:r>
                      <a:r>
                        <a:rPr lang="zh-CN" altLang="en-US" sz="1600"/>
                        <a:t>可以理解个人在团队中的角色并承担需求剖析、软硬件设计开发与测试等工作，具有团队协作、人际交往能力。</a:t>
                      </a:r>
                      <a:endParaRPr lang="en-US" altLang="zh-CN" sz="1600"/>
                    </a:p>
                  </a:txBody>
                  <a:tcPr anchor="ctr"/>
                </a:tc>
                <a:tc>
                  <a:txBody>
                    <a:bodyPr/>
                    <a:lstStyle/>
                    <a:p>
                      <a:pPr algn="ctr">
                        <a:lnSpc>
                          <a:spcPct val="90000"/>
                        </a:lnSpc>
                        <a:buNone/>
                      </a:pPr>
                      <a:r>
                        <a:rPr lang="zh-CN" altLang="en-US"/>
                        <a:t>课程目标 4</a:t>
                      </a:r>
                      <a:endParaRPr lang="zh-CN" altLang="en-US"/>
                    </a:p>
                  </a:txBody>
                  <a:tcPr anchor="ctr"/>
                </a:tc>
                <a:tc>
                  <a:txBody>
                    <a:bodyPr/>
                    <a:lstStyle/>
                    <a:p>
                      <a:pPr algn="ctr">
                        <a:lnSpc>
                          <a:spcPct val="90000"/>
                        </a:lnSpc>
                        <a:buNone/>
                      </a:pPr>
                      <a:r>
                        <a:rPr lang="en-US" altLang="zh-CN"/>
                        <a:t>M</a:t>
                      </a:r>
                      <a:endParaRPr lang="en-US" altLang="zh-CN"/>
                    </a:p>
                  </a:txBody>
                  <a:tcPr anchor="ctr"/>
                </a:tc>
              </a:tr>
            </a:tbl>
          </a:graphicData>
        </a:graphic>
      </p:graphicFrame>
      <p:sp>
        <p:nvSpPr>
          <p:cNvPr id="81" name="文本框 80"/>
          <p:cNvSpPr txBox="1"/>
          <p:nvPr>
            <p:custDataLst>
              <p:tags r:id="rId4"/>
            </p:custDataLst>
          </p:nvPr>
        </p:nvSpPr>
        <p:spPr>
          <a:xfrm>
            <a:off x="2646045" y="1565910"/>
            <a:ext cx="7298690" cy="337185"/>
          </a:xfrm>
          <a:prstGeom prst="rect">
            <a:avLst/>
          </a:prstGeom>
          <a:noFill/>
        </p:spPr>
        <p:txBody>
          <a:bodyPr wrap="square" rtlCol="0">
            <a:spAutoFit/>
          </a:bodyPr>
          <a:lstStyle/>
          <a:p>
            <a:pPr algn="ctr"/>
            <a:r>
              <a:rPr lang="zh-CN" altLang="en-US" sz="1600"/>
              <a:t>表</a:t>
            </a:r>
            <a:r>
              <a:rPr lang="en-US" altLang="zh-CN" sz="1600"/>
              <a:t>2  毕业要求一级、二级指标点与课程目标对应情况</a:t>
            </a:r>
            <a:r>
              <a:rPr lang="zh-CN" altLang="en-US" sz="1600"/>
              <a:t>（以《</a:t>
            </a:r>
            <a:r>
              <a:rPr lang="en-US" altLang="zh-CN" sz="1600"/>
              <a:t>Java</a:t>
            </a:r>
            <a:r>
              <a:rPr lang="zh-CN" altLang="en-US" sz="1600"/>
              <a:t>程序设计》为例）</a:t>
            </a:r>
            <a:endParaRPr lang="zh-CN" altLang="en-US"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7</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0" y="995680"/>
            <a:ext cx="4789805" cy="368300"/>
          </a:xfrm>
          <a:prstGeom prst="rect">
            <a:avLst/>
          </a:prstGeom>
          <a:noFill/>
        </p:spPr>
        <p:txBody>
          <a:bodyPr wrap="square" rtlCol="0">
            <a:spAutoFit/>
          </a:bodyPr>
          <a:lstStyle/>
          <a:p>
            <a:pPr algn="l"/>
            <a:r>
              <a:rPr lang="en-US" altLang="zh-CN" b="1">
                <a:solidFill>
                  <a:schemeClr val="accent6">
                    <a:lumMod val="60000"/>
                    <a:lumOff val="40000"/>
                  </a:schemeClr>
                </a:solidFill>
                <a:latin typeface="微软雅黑" panose="020B0503020204020204" charset="-122"/>
                <a:ea typeface="微软雅黑" panose="020B0503020204020204" charset="-122"/>
              </a:rPr>
              <a:t>2.3</a:t>
            </a:r>
            <a:r>
              <a:rPr lang="zh-CN" altLang="en-US" b="1">
                <a:solidFill>
                  <a:schemeClr val="accent6">
                    <a:lumMod val="60000"/>
                    <a:lumOff val="40000"/>
                  </a:schemeClr>
                </a:solidFill>
                <a:latin typeface="微软雅黑" panose="020B0503020204020204" charset="-122"/>
                <a:ea typeface="微软雅黑" panose="020B0503020204020204" charset="-122"/>
              </a:rPr>
              <a:t>基于</a:t>
            </a:r>
            <a:r>
              <a:rPr lang="en-US" altLang="zh-CN" b="1">
                <a:solidFill>
                  <a:schemeClr val="accent6">
                    <a:lumMod val="60000"/>
                    <a:lumOff val="40000"/>
                  </a:schemeClr>
                </a:solidFill>
                <a:latin typeface="微软雅黑" panose="020B0503020204020204" charset="-122"/>
                <a:ea typeface="微软雅黑" panose="020B0503020204020204" charset="-122"/>
              </a:rPr>
              <a:t>OBE</a:t>
            </a:r>
            <a:r>
              <a:rPr lang="zh-CN" altLang="en-US" b="1">
                <a:solidFill>
                  <a:schemeClr val="accent6">
                    <a:lumMod val="60000"/>
                    <a:lumOff val="40000"/>
                  </a:schemeClr>
                </a:solidFill>
                <a:latin typeface="微软雅黑" panose="020B0503020204020204" charset="-122"/>
                <a:ea typeface="微软雅黑" panose="020B0503020204020204" charset="-122"/>
                <a:sym typeface="+mn-ea"/>
              </a:rPr>
              <a:t>核心素养</a:t>
            </a:r>
            <a:r>
              <a:rPr lang="zh-CN" altLang="en-US" b="1">
                <a:solidFill>
                  <a:schemeClr val="accent6">
                    <a:lumMod val="60000"/>
                    <a:lumOff val="40000"/>
                  </a:schemeClr>
                </a:solidFill>
                <a:latin typeface="微软雅黑" panose="020B0503020204020204" charset="-122"/>
                <a:ea typeface="微软雅黑" panose="020B0503020204020204" charset="-122"/>
              </a:rPr>
              <a:t>理念能力指标细分</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grpSp>
        <p:nvGrpSpPr>
          <p:cNvPr id="3" name="组合 2"/>
          <p:cNvGrpSpPr/>
          <p:nvPr/>
        </p:nvGrpSpPr>
        <p:grpSpPr>
          <a:xfrm>
            <a:off x="-24130" y="1770380"/>
            <a:ext cx="7725409" cy="5054600"/>
            <a:chOff x="-24130" y="1770380"/>
            <a:chExt cx="7725409" cy="5054600"/>
          </a:xfrm>
        </p:grpSpPr>
        <p:grpSp>
          <p:nvGrpSpPr>
            <p:cNvPr id="28" name="组合 27"/>
            <p:cNvGrpSpPr/>
            <p:nvPr/>
          </p:nvGrpSpPr>
          <p:grpSpPr>
            <a:xfrm>
              <a:off x="3679190" y="1770380"/>
              <a:ext cx="1440000" cy="2592000"/>
              <a:chOff x="3934081" y="624390"/>
              <a:chExt cx="1275838" cy="2438400"/>
            </a:xfrm>
          </p:grpSpPr>
          <p:grpSp>
            <p:nvGrpSpPr>
              <p:cNvPr id="30" name="组合 29"/>
              <p:cNvGrpSpPr/>
              <p:nvPr/>
            </p:nvGrpSpPr>
            <p:grpSpPr>
              <a:xfrm>
                <a:off x="3934081" y="624390"/>
                <a:ext cx="1275838" cy="2438400"/>
                <a:chOff x="4683114" y="806907"/>
                <a:chExt cx="1275838" cy="2438400"/>
              </a:xfrm>
            </p:grpSpPr>
            <p:sp>
              <p:nvSpPr>
                <p:cNvPr id="31" name="上箭头 1"/>
                <p:cNvSpPr/>
                <p:nvPr>
                  <p:custDataLst>
                    <p:tags r:id="rId3"/>
                  </p:custDataLst>
                </p:nvPr>
              </p:nvSpPr>
              <p:spPr>
                <a:xfrm rot="21575031" flipH="1">
                  <a:off x="4683114" y="806907"/>
                  <a:ext cx="1275806" cy="2438400"/>
                </a:xfrm>
                <a:custGeom>
                  <a:avLst/>
                  <a:gdLst>
                    <a:gd name="connsiteX0" fmla="*/ 0 w 1593669"/>
                    <a:gd name="connsiteY0" fmla="*/ 796835 h 2438400"/>
                    <a:gd name="connsiteX1" fmla="*/ 796835 w 1593669"/>
                    <a:gd name="connsiteY1" fmla="*/ 0 h 2438400"/>
                    <a:gd name="connsiteX2" fmla="*/ 1593669 w 1593669"/>
                    <a:gd name="connsiteY2" fmla="*/ 796835 h 2438400"/>
                    <a:gd name="connsiteX3" fmla="*/ 1195252 w 1593669"/>
                    <a:gd name="connsiteY3" fmla="*/ 796835 h 2438400"/>
                    <a:gd name="connsiteX4" fmla="*/ 1195252 w 1593669"/>
                    <a:gd name="connsiteY4" fmla="*/ 2438400 h 2438400"/>
                    <a:gd name="connsiteX5" fmla="*/ 398417 w 1593669"/>
                    <a:gd name="connsiteY5" fmla="*/ 2438400 h 2438400"/>
                    <a:gd name="connsiteX6" fmla="*/ 398417 w 1593669"/>
                    <a:gd name="connsiteY6" fmla="*/ 796835 h 2438400"/>
                    <a:gd name="connsiteX7" fmla="*/ 0 w 1593669"/>
                    <a:gd name="connsiteY7" fmla="*/ 796835 h 2438400"/>
                    <a:gd name="connsiteX0-1" fmla="*/ 0 w 1593669"/>
                    <a:gd name="connsiteY0-2" fmla="*/ 796835 h 2438400"/>
                    <a:gd name="connsiteX1-3" fmla="*/ 796835 w 1593669"/>
                    <a:gd name="connsiteY1-4" fmla="*/ 0 h 2438400"/>
                    <a:gd name="connsiteX2-5" fmla="*/ 1593669 w 1593669"/>
                    <a:gd name="connsiteY2-6" fmla="*/ 796835 h 2438400"/>
                    <a:gd name="connsiteX3-7" fmla="*/ 1195252 w 1593669"/>
                    <a:gd name="connsiteY3-8" fmla="*/ 796835 h 2438400"/>
                    <a:gd name="connsiteX4-9" fmla="*/ 1195252 w 1593669"/>
                    <a:gd name="connsiteY4-10" fmla="*/ 2438400 h 2438400"/>
                    <a:gd name="connsiteX5-11" fmla="*/ 398417 w 1593669"/>
                    <a:gd name="connsiteY5-12" fmla="*/ 796835 h 2438400"/>
                    <a:gd name="connsiteX6-13" fmla="*/ 0 w 1593669"/>
                    <a:gd name="connsiteY6-14" fmla="*/ 796835 h 2438400"/>
                    <a:gd name="connsiteX0-15" fmla="*/ 0 w 1593669"/>
                    <a:gd name="connsiteY0-16" fmla="*/ 796835 h 2438400"/>
                    <a:gd name="connsiteX1-17" fmla="*/ 796835 w 1593669"/>
                    <a:gd name="connsiteY1-18" fmla="*/ 0 h 2438400"/>
                    <a:gd name="connsiteX2-19" fmla="*/ 1593669 w 1593669"/>
                    <a:gd name="connsiteY2-20" fmla="*/ 796835 h 2438400"/>
                    <a:gd name="connsiteX3-21" fmla="*/ 1195252 w 1593669"/>
                    <a:gd name="connsiteY3-22" fmla="*/ 796835 h 2438400"/>
                    <a:gd name="connsiteX4-23" fmla="*/ 803366 w 1593669"/>
                    <a:gd name="connsiteY4-24" fmla="*/ 2438400 h 2438400"/>
                    <a:gd name="connsiteX5-25" fmla="*/ 398417 w 1593669"/>
                    <a:gd name="connsiteY5-26" fmla="*/ 796835 h 2438400"/>
                    <a:gd name="connsiteX6-27" fmla="*/ 0 w 1593669"/>
                    <a:gd name="connsiteY6-28" fmla="*/ 796835 h 2438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93669" h="2438400">
                      <a:moveTo>
                        <a:pt x="0" y="796835"/>
                      </a:moveTo>
                      <a:lnTo>
                        <a:pt x="796835" y="0"/>
                      </a:lnTo>
                      <a:lnTo>
                        <a:pt x="1593669" y="796835"/>
                      </a:lnTo>
                      <a:lnTo>
                        <a:pt x="1195252" y="796835"/>
                      </a:lnTo>
                      <a:lnTo>
                        <a:pt x="803366" y="2438400"/>
                      </a:lnTo>
                      <a:lnTo>
                        <a:pt x="398417" y="796835"/>
                      </a:lnTo>
                      <a:lnTo>
                        <a:pt x="0" y="796835"/>
                      </a:lnTo>
                      <a:close/>
                    </a:path>
                  </a:pathLst>
                </a:custGeom>
                <a:solidFill>
                  <a:srgbClr val="40546C"/>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a:latin typeface="微软雅黑" panose="020B0503020204020204" charset="-122"/>
                  </a:endParaRPr>
                </a:p>
              </p:txBody>
            </p:sp>
            <p:sp>
              <p:nvSpPr>
                <p:cNvPr id="32" name="任意多边形 31"/>
                <p:cNvSpPr/>
                <p:nvPr>
                  <p:custDataLst>
                    <p:tags r:id="rId4"/>
                  </p:custDataLst>
                </p:nvPr>
              </p:nvSpPr>
              <p:spPr>
                <a:xfrm rot="21575031" flipH="1">
                  <a:off x="5312326" y="814146"/>
                  <a:ext cx="646626" cy="2427437"/>
                </a:xfrm>
                <a:custGeom>
                  <a:avLst/>
                  <a:gdLst>
                    <a:gd name="connsiteX0" fmla="*/ 629127 w 646626"/>
                    <a:gd name="connsiteY0" fmla="*/ 0 h 2427437"/>
                    <a:gd name="connsiteX1" fmla="*/ 646626 w 646626"/>
                    <a:gd name="connsiteY1" fmla="*/ 2409155 h 2427437"/>
                    <a:gd name="connsiteX2" fmla="*/ 643132 w 646626"/>
                    <a:gd name="connsiteY2" fmla="*/ 2427437 h 2427437"/>
                    <a:gd name="connsiteX3" fmla="*/ 318951 w 646626"/>
                    <a:gd name="connsiteY3" fmla="*/ 785872 h 2427437"/>
                    <a:gd name="connsiteX4" fmla="*/ 0 w 646626"/>
                    <a:gd name="connsiteY4" fmla="*/ 785872 h 242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626" h="2427437">
                      <a:moveTo>
                        <a:pt x="629127" y="0"/>
                      </a:moveTo>
                      <a:lnTo>
                        <a:pt x="646626" y="2409155"/>
                      </a:lnTo>
                      <a:lnTo>
                        <a:pt x="643132" y="2427437"/>
                      </a:lnTo>
                      <a:lnTo>
                        <a:pt x="318951" y="785872"/>
                      </a:lnTo>
                      <a:lnTo>
                        <a:pt x="0" y="785872"/>
                      </a:lnTo>
                      <a:close/>
                    </a:path>
                  </a:pathLst>
                </a:custGeom>
                <a:solidFill>
                  <a:srgbClr val="40546C">
                    <a:lumMod val="75000"/>
                  </a:srgbClr>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a:latin typeface="微软雅黑" panose="020B0503020204020204" charset="-122"/>
                  </a:endParaRPr>
                </a:p>
              </p:txBody>
            </p:sp>
          </p:grpSp>
          <p:sp>
            <p:nvSpPr>
              <p:cNvPr id="33" name="文本框 32"/>
              <p:cNvSpPr txBox="1"/>
              <p:nvPr>
                <p:custDataLst>
                  <p:tags r:id="rId5"/>
                </p:custDataLst>
              </p:nvPr>
            </p:nvSpPr>
            <p:spPr>
              <a:xfrm>
                <a:off x="4359722" y="943427"/>
                <a:ext cx="407329" cy="969785"/>
              </a:xfrm>
              <a:prstGeom prst="rect">
                <a:avLst/>
              </a:prstGeom>
              <a:noFill/>
            </p:spPr>
            <p:txBody>
              <a:bodyPr vert="eaVert" wrap="square" rtlCol="0">
                <a:spAutoFit/>
              </a:bodyPr>
              <a:lstStyle/>
              <a:p>
                <a:r>
                  <a:rPr lang="zh-CN" altLang="en-US" dirty="0">
                    <a:solidFill>
                      <a:srgbClr val="FFFFFF"/>
                    </a:solidFill>
                    <a:latin typeface="微软雅黑" panose="020B0503020204020204" charset="-122"/>
                  </a:rPr>
                  <a:t>知识能力</a:t>
                </a:r>
                <a:endParaRPr lang="zh-CN" altLang="en-US" dirty="0">
                  <a:solidFill>
                    <a:srgbClr val="FFFFFF"/>
                  </a:solidFill>
                  <a:latin typeface="微软雅黑" panose="020B0503020204020204" charset="-122"/>
                </a:endParaRPr>
              </a:p>
            </p:txBody>
          </p:sp>
        </p:grpSp>
        <p:grpSp>
          <p:nvGrpSpPr>
            <p:cNvPr id="35" name="组合 34"/>
            <p:cNvGrpSpPr/>
            <p:nvPr/>
          </p:nvGrpSpPr>
          <p:grpSpPr>
            <a:xfrm>
              <a:off x="2008505" y="4422775"/>
              <a:ext cx="2517140" cy="1336040"/>
              <a:chOff x="2682888" y="2366037"/>
              <a:chExt cx="2438400" cy="1275806"/>
            </a:xfrm>
          </p:grpSpPr>
          <p:grpSp>
            <p:nvGrpSpPr>
              <p:cNvPr id="37" name="组合 36"/>
              <p:cNvGrpSpPr/>
              <p:nvPr/>
            </p:nvGrpSpPr>
            <p:grpSpPr>
              <a:xfrm rot="14400000">
                <a:off x="3264185" y="1784740"/>
                <a:ext cx="1275806" cy="2438400"/>
                <a:chOff x="4683114" y="806907"/>
                <a:chExt cx="1275806" cy="2438400"/>
              </a:xfrm>
            </p:grpSpPr>
            <p:sp>
              <p:nvSpPr>
                <p:cNvPr id="40" name="上箭头 1"/>
                <p:cNvSpPr/>
                <p:nvPr>
                  <p:custDataLst>
                    <p:tags r:id="rId6"/>
                  </p:custDataLst>
                </p:nvPr>
              </p:nvSpPr>
              <p:spPr>
                <a:xfrm rot="21575031" flipH="1">
                  <a:off x="4683114" y="806907"/>
                  <a:ext cx="1275806" cy="2438400"/>
                </a:xfrm>
                <a:custGeom>
                  <a:avLst/>
                  <a:gdLst>
                    <a:gd name="connsiteX0" fmla="*/ 0 w 1593669"/>
                    <a:gd name="connsiteY0" fmla="*/ 796835 h 2438400"/>
                    <a:gd name="connsiteX1" fmla="*/ 796835 w 1593669"/>
                    <a:gd name="connsiteY1" fmla="*/ 0 h 2438400"/>
                    <a:gd name="connsiteX2" fmla="*/ 1593669 w 1593669"/>
                    <a:gd name="connsiteY2" fmla="*/ 796835 h 2438400"/>
                    <a:gd name="connsiteX3" fmla="*/ 1195252 w 1593669"/>
                    <a:gd name="connsiteY3" fmla="*/ 796835 h 2438400"/>
                    <a:gd name="connsiteX4" fmla="*/ 1195252 w 1593669"/>
                    <a:gd name="connsiteY4" fmla="*/ 2438400 h 2438400"/>
                    <a:gd name="connsiteX5" fmla="*/ 398417 w 1593669"/>
                    <a:gd name="connsiteY5" fmla="*/ 2438400 h 2438400"/>
                    <a:gd name="connsiteX6" fmla="*/ 398417 w 1593669"/>
                    <a:gd name="connsiteY6" fmla="*/ 796835 h 2438400"/>
                    <a:gd name="connsiteX7" fmla="*/ 0 w 1593669"/>
                    <a:gd name="connsiteY7" fmla="*/ 796835 h 2438400"/>
                    <a:gd name="connsiteX0-1" fmla="*/ 0 w 1593669"/>
                    <a:gd name="connsiteY0-2" fmla="*/ 796835 h 2438400"/>
                    <a:gd name="connsiteX1-3" fmla="*/ 796835 w 1593669"/>
                    <a:gd name="connsiteY1-4" fmla="*/ 0 h 2438400"/>
                    <a:gd name="connsiteX2-5" fmla="*/ 1593669 w 1593669"/>
                    <a:gd name="connsiteY2-6" fmla="*/ 796835 h 2438400"/>
                    <a:gd name="connsiteX3-7" fmla="*/ 1195252 w 1593669"/>
                    <a:gd name="connsiteY3-8" fmla="*/ 796835 h 2438400"/>
                    <a:gd name="connsiteX4-9" fmla="*/ 1195252 w 1593669"/>
                    <a:gd name="connsiteY4-10" fmla="*/ 2438400 h 2438400"/>
                    <a:gd name="connsiteX5-11" fmla="*/ 398417 w 1593669"/>
                    <a:gd name="connsiteY5-12" fmla="*/ 796835 h 2438400"/>
                    <a:gd name="connsiteX6-13" fmla="*/ 0 w 1593669"/>
                    <a:gd name="connsiteY6-14" fmla="*/ 796835 h 2438400"/>
                    <a:gd name="connsiteX0-15" fmla="*/ 0 w 1593669"/>
                    <a:gd name="connsiteY0-16" fmla="*/ 796835 h 2438400"/>
                    <a:gd name="connsiteX1-17" fmla="*/ 796835 w 1593669"/>
                    <a:gd name="connsiteY1-18" fmla="*/ 0 h 2438400"/>
                    <a:gd name="connsiteX2-19" fmla="*/ 1593669 w 1593669"/>
                    <a:gd name="connsiteY2-20" fmla="*/ 796835 h 2438400"/>
                    <a:gd name="connsiteX3-21" fmla="*/ 1195252 w 1593669"/>
                    <a:gd name="connsiteY3-22" fmla="*/ 796835 h 2438400"/>
                    <a:gd name="connsiteX4-23" fmla="*/ 803366 w 1593669"/>
                    <a:gd name="connsiteY4-24" fmla="*/ 2438400 h 2438400"/>
                    <a:gd name="connsiteX5-25" fmla="*/ 398417 w 1593669"/>
                    <a:gd name="connsiteY5-26" fmla="*/ 796835 h 2438400"/>
                    <a:gd name="connsiteX6-27" fmla="*/ 0 w 1593669"/>
                    <a:gd name="connsiteY6-28" fmla="*/ 796835 h 2438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93669" h="2438400">
                      <a:moveTo>
                        <a:pt x="0" y="796835"/>
                      </a:moveTo>
                      <a:lnTo>
                        <a:pt x="796835" y="0"/>
                      </a:lnTo>
                      <a:lnTo>
                        <a:pt x="1593669" y="796835"/>
                      </a:lnTo>
                      <a:lnTo>
                        <a:pt x="1195252" y="796835"/>
                      </a:lnTo>
                      <a:lnTo>
                        <a:pt x="803366" y="2438400"/>
                      </a:lnTo>
                      <a:lnTo>
                        <a:pt x="398417" y="796835"/>
                      </a:lnTo>
                      <a:lnTo>
                        <a:pt x="0" y="796835"/>
                      </a:lnTo>
                      <a:close/>
                    </a:path>
                  </a:pathLst>
                </a:custGeom>
                <a:solidFill>
                  <a:srgbClr val="51C6CF"/>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a:latin typeface="微软雅黑" panose="020B0503020204020204" charset="-122"/>
                  </a:endParaRPr>
                </a:p>
              </p:txBody>
            </p:sp>
            <p:sp>
              <p:nvSpPr>
                <p:cNvPr id="42" name="任意多边形 41"/>
                <p:cNvSpPr/>
                <p:nvPr>
                  <p:custDataLst>
                    <p:tags r:id="rId7"/>
                  </p:custDataLst>
                </p:nvPr>
              </p:nvSpPr>
              <p:spPr>
                <a:xfrm rot="21575031" flipH="1">
                  <a:off x="5311658" y="817003"/>
                  <a:ext cx="646626" cy="2427437"/>
                </a:xfrm>
                <a:custGeom>
                  <a:avLst/>
                  <a:gdLst>
                    <a:gd name="connsiteX0" fmla="*/ 629127 w 646626"/>
                    <a:gd name="connsiteY0" fmla="*/ 0 h 2427437"/>
                    <a:gd name="connsiteX1" fmla="*/ 646626 w 646626"/>
                    <a:gd name="connsiteY1" fmla="*/ 2409155 h 2427437"/>
                    <a:gd name="connsiteX2" fmla="*/ 643132 w 646626"/>
                    <a:gd name="connsiteY2" fmla="*/ 2427437 h 2427437"/>
                    <a:gd name="connsiteX3" fmla="*/ 318951 w 646626"/>
                    <a:gd name="connsiteY3" fmla="*/ 785872 h 2427437"/>
                    <a:gd name="connsiteX4" fmla="*/ 0 w 646626"/>
                    <a:gd name="connsiteY4" fmla="*/ 785872 h 242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626" h="2427437">
                      <a:moveTo>
                        <a:pt x="629127" y="0"/>
                      </a:moveTo>
                      <a:lnTo>
                        <a:pt x="646626" y="2409155"/>
                      </a:lnTo>
                      <a:lnTo>
                        <a:pt x="643132" y="2427437"/>
                      </a:lnTo>
                      <a:lnTo>
                        <a:pt x="318951" y="785872"/>
                      </a:lnTo>
                      <a:lnTo>
                        <a:pt x="0" y="785872"/>
                      </a:lnTo>
                      <a:close/>
                    </a:path>
                  </a:pathLst>
                </a:custGeom>
                <a:solidFill>
                  <a:srgbClr val="51C6CF">
                    <a:lumMod val="75000"/>
                  </a:srgbClr>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a:latin typeface="微软雅黑" panose="020B0503020204020204" charset="-122"/>
                  </a:endParaRPr>
                </a:p>
              </p:txBody>
            </p:sp>
          </p:grpSp>
          <p:sp>
            <p:nvSpPr>
              <p:cNvPr id="43" name="文本框 42"/>
              <p:cNvSpPr txBox="1"/>
              <p:nvPr>
                <p:custDataLst>
                  <p:tags r:id="rId8"/>
                </p:custDataLst>
              </p:nvPr>
            </p:nvSpPr>
            <p:spPr>
              <a:xfrm rot="19725465">
                <a:off x="3064282" y="3023031"/>
                <a:ext cx="964534" cy="321983"/>
              </a:xfrm>
              <a:prstGeom prst="rect">
                <a:avLst/>
              </a:prstGeom>
              <a:noFill/>
            </p:spPr>
            <p:txBody>
              <a:bodyPr vert="horz" wrap="none" rtlCol="0">
                <a:spAutoFit/>
              </a:bodyPr>
              <a:lstStyle/>
              <a:p>
                <a:pPr algn="l"/>
                <a:r>
                  <a:rPr lang="zh-CN" altLang="en-US" sz="1600" dirty="0">
                    <a:solidFill>
                      <a:srgbClr val="FFFFFF"/>
                    </a:solidFill>
                    <a:latin typeface="微软雅黑" panose="020B0503020204020204" charset="-122"/>
                  </a:rPr>
                  <a:t>技能能力</a:t>
                </a:r>
                <a:endParaRPr lang="zh-CN" altLang="en-US" sz="1600" dirty="0">
                  <a:solidFill>
                    <a:srgbClr val="FFFFFF"/>
                  </a:solidFill>
                  <a:latin typeface="微软雅黑" panose="020B0503020204020204" charset="-122"/>
                </a:endParaRPr>
              </a:p>
            </p:txBody>
          </p:sp>
        </p:grpSp>
        <p:grpSp>
          <p:nvGrpSpPr>
            <p:cNvPr id="44" name="组合 43"/>
            <p:cNvGrpSpPr/>
            <p:nvPr/>
          </p:nvGrpSpPr>
          <p:grpSpPr>
            <a:xfrm>
              <a:off x="4263390" y="4411345"/>
              <a:ext cx="2592000" cy="1440000"/>
              <a:chOff x="4022729" y="2366009"/>
              <a:chExt cx="2438400" cy="1275806"/>
            </a:xfrm>
          </p:grpSpPr>
          <p:grpSp>
            <p:nvGrpSpPr>
              <p:cNvPr id="45" name="组合 44"/>
              <p:cNvGrpSpPr/>
              <p:nvPr/>
            </p:nvGrpSpPr>
            <p:grpSpPr>
              <a:xfrm rot="7200000">
                <a:off x="4604026" y="1784712"/>
                <a:ext cx="1275806" cy="2438400"/>
                <a:chOff x="4683114" y="806907"/>
                <a:chExt cx="1275806" cy="2438400"/>
              </a:xfrm>
            </p:grpSpPr>
            <p:sp>
              <p:nvSpPr>
                <p:cNvPr id="46" name="上箭头 1"/>
                <p:cNvSpPr/>
                <p:nvPr>
                  <p:custDataLst>
                    <p:tags r:id="rId9"/>
                  </p:custDataLst>
                </p:nvPr>
              </p:nvSpPr>
              <p:spPr>
                <a:xfrm rot="21575031" flipH="1">
                  <a:off x="4683114" y="806907"/>
                  <a:ext cx="1275806" cy="2438400"/>
                </a:xfrm>
                <a:custGeom>
                  <a:avLst/>
                  <a:gdLst>
                    <a:gd name="connsiteX0" fmla="*/ 0 w 1593669"/>
                    <a:gd name="connsiteY0" fmla="*/ 796835 h 2438400"/>
                    <a:gd name="connsiteX1" fmla="*/ 796835 w 1593669"/>
                    <a:gd name="connsiteY1" fmla="*/ 0 h 2438400"/>
                    <a:gd name="connsiteX2" fmla="*/ 1593669 w 1593669"/>
                    <a:gd name="connsiteY2" fmla="*/ 796835 h 2438400"/>
                    <a:gd name="connsiteX3" fmla="*/ 1195252 w 1593669"/>
                    <a:gd name="connsiteY3" fmla="*/ 796835 h 2438400"/>
                    <a:gd name="connsiteX4" fmla="*/ 1195252 w 1593669"/>
                    <a:gd name="connsiteY4" fmla="*/ 2438400 h 2438400"/>
                    <a:gd name="connsiteX5" fmla="*/ 398417 w 1593669"/>
                    <a:gd name="connsiteY5" fmla="*/ 2438400 h 2438400"/>
                    <a:gd name="connsiteX6" fmla="*/ 398417 w 1593669"/>
                    <a:gd name="connsiteY6" fmla="*/ 796835 h 2438400"/>
                    <a:gd name="connsiteX7" fmla="*/ 0 w 1593669"/>
                    <a:gd name="connsiteY7" fmla="*/ 796835 h 2438400"/>
                    <a:gd name="connsiteX0-1" fmla="*/ 0 w 1593669"/>
                    <a:gd name="connsiteY0-2" fmla="*/ 796835 h 2438400"/>
                    <a:gd name="connsiteX1-3" fmla="*/ 796835 w 1593669"/>
                    <a:gd name="connsiteY1-4" fmla="*/ 0 h 2438400"/>
                    <a:gd name="connsiteX2-5" fmla="*/ 1593669 w 1593669"/>
                    <a:gd name="connsiteY2-6" fmla="*/ 796835 h 2438400"/>
                    <a:gd name="connsiteX3-7" fmla="*/ 1195252 w 1593669"/>
                    <a:gd name="connsiteY3-8" fmla="*/ 796835 h 2438400"/>
                    <a:gd name="connsiteX4-9" fmla="*/ 1195252 w 1593669"/>
                    <a:gd name="connsiteY4-10" fmla="*/ 2438400 h 2438400"/>
                    <a:gd name="connsiteX5-11" fmla="*/ 398417 w 1593669"/>
                    <a:gd name="connsiteY5-12" fmla="*/ 796835 h 2438400"/>
                    <a:gd name="connsiteX6-13" fmla="*/ 0 w 1593669"/>
                    <a:gd name="connsiteY6-14" fmla="*/ 796835 h 2438400"/>
                    <a:gd name="connsiteX0-15" fmla="*/ 0 w 1593669"/>
                    <a:gd name="connsiteY0-16" fmla="*/ 796835 h 2438400"/>
                    <a:gd name="connsiteX1-17" fmla="*/ 796835 w 1593669"/>
                    <a:gd name="connsiteY1-18" fmla="*/ 0 h 2438400"/>
                    <a:gd name="connsiteX2-19" fmla="*/ 1593669 w 1593669"/>
                    <a:gd name="connsiteY2-20" fmla="*/ 796835 h 2438400"/>
                    <a:gd name="connsiteX3-21" fmla="*/ 1195252 w 1593669"/>
                    <a:gd name="connsiteY3-22" fmla="*/ 796835 h 2438400"/>
                    <a:gd name="connsiteX4-23" fmla="*/ 803366 w 1593669"/>
                    <a:gd name="connsiteY4-24" fmla="*/ 2438400 h 2438400"/>
                    <a:gd name="connsiteX5-25" fmla="*/ 398417 w 1593669"/>
                    <a:gd name="connsiteY5-26" fmla="*/ 796835 h 2438400"/>
                    <a:gd name="connsiteX6-27" fmla="*/ 0 w 1593669"/>
                    <a:gd name="connsiteY6-28" fmla="*/ 796835 h 2438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93669" h="2438400">
                      <a:moveTo>
                        <a:pt x="0" y="796835"/>
                      </a:moveTo>
                      <a:lnTo>
                        <a:pt x="796835" y="0"/>
                      </a:lnTo>
                      <a:lnTo>
                        <a:pt x="1593669" y="796835"/>
                      </a:lnTo>
                      <a:lnTo>
                        <a:pt x="1195252" y="796835"/>
                      </a:lnTo>
                      <a:lnTo>
                        <a:pt x="803366" y="2438400"/>
                      </a:lnTo>
                      <a:lnTo>
                        <a:pt x="398417" y="796835"/>
                      </a:lnTo>
                      <a:lnTo>
                        <a:pt x="0" y="796835"/>
                      </a:lnTo>
                      <a:close/>
                    </a:path>
                  </a:pathLst>
                </a:custGeom>
                <a:solidFill>
                  <a:srgbClr val="B2DB8E"/>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a:latin typeface="微软雅黑" panose="020B0503020204020204" charset="-122"/>
                  </a:endParaRPr>
                </a:p>
              </p:txBody>
            </p:sp>
            <p:sp>
              <p:nvSpPr>
                <p:cNvPr id="47" name="任意多边形 46"/>
                <p:cNvSpPr/>
                <p:nvPr>
                  <p:custDataLst>
                    <p:tags r:id="rId10"/>
                  </p:custDataLst>
                </p:nvPr>
              </p:nvSpPr>
              <p:spPr>
                <a:xfrm rot="21575031" flipH="1">
                  <a:off x="5310134" y="816850"/>
                  <a:ext cx="646626" cy="2427437"/>
                </a:xfrm>
                <a:custGeom>
                  <a:avLst/>
                  <a:gdLst>
                    <a:gd name="connsiteX0" fmla="*/ 629127 w 646626"/>
                    <a:gd name="connsiteY0" fmla="*/ 0 h 2427437"/>
                    <a:gd name="connsiteX1" fmla="*/ 646626 w 646626"/>
                    <a:gd name="connsiteY1" fmla="*/ 2409155 h 2427437"/>
                    <a:gd name="connsiteX2" fmla="*/ 643132 w 646626"/>
                    <a:gd name="connsiteY2" fmla="*/ 2427437 h 2427437"/>
                    <a:gd name="connsiteX3" fmla="*/ 318951 w 646626"/>
                    <a:gd name="connsiteY3" fmla="*/ 785872 h 2427437"/>
                    <a:gd name="connsiteX4" fmla="*/ 0 w 646626"/>
                    <a:gd name="connsiteY4" fmla="*/ 785872 h 242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626" h="2427437">
                      <a:moveTo>
                        <a:pt x="629127" y="0"/>
                      </a:moveTo>
                      <a:lnTo>
                        <a:pt x="646626" y="2409155"/>
                      </a:lnTo>
                      <a:lnTo>
                        <a:pt x="643132" y="2427437"/>
                      </a:lnTo>
                      <a:lnTo>
                        <a:pt x="318951" y="785872"/>
                      </a:lnTo>
                      <a:lnTo>
                        <a:pt x="0" y="785872"/>
                      </a:lnTo>
                      <a:close/>
                    </a:path>
                  </a:pathLst>
                </a:custGeom>
                <a:solidFill>
                  <a:schemeClr val="accent5">
                    <a:lumMod val="60000"/>
                    <a:lumOff val="40000"/>
                  </a:schemeClr>
                </a:solidFill>
                <a:ln>
                  <a:no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a:latin typeface="微软雅黑" panose="020B0503020204020204" charset="-122"/>
                  </a:endParaRPr>
                </a:p>
              </p:txBody>
            </p:sp>
          </p:grpSp>
          <p:sp>
            <p:nvSpPr>
              <p:cNvPr id="48" name="文本框 47"/>
              <p:cNvSpPr txBox="1"/>
              <p:nvPr>
                <p:custDataLst>
                  <p:tags r:id="rId11"/>
                </p:custDataLst>
              </p:nvPr>
            </p:nvSpPr>
            <p:spPr>
              <a:xfrm rot="1844672">
                <a:off x="5088759" y="3065973"/>
                <a:ext cx="1062955" cy="351696"/>
              </a:xfrm>
              <a:prstGeom prst="rect">
                <a:avLst/>
              </a:prstGeom>
              <a:noFill/>
            </p:spPr>
            <p:txBody>
              <a:bodyPr vert="horz" wrap="none" rtlCol="0">
                <a:spAutoFit/>
              </a:bodyPr>
              <a:lstStyle/>
              <a:p>
                <a:r>
                  <a:rPr lang="zh-CN" altLang="en-US" dirty="0">
                    <a:solidFill>
                      <a:srgbClr val="FFFFFF"/>
                    </a:solidFill>
                    <a:latin typeface="微软雅黑" panose="020B0503020204020204" charset="-122"/>
                  </a:rPr>
                  <a:t>素养能力</a:t>
                </a:r>
                <a:endParaRPr lang="zh-CN" altLang="en-US" dirty="0">
                  <a:solidFill>
                    <a:srgbClr val="FFFFFF"/>
                  </a:solidFill>
                  <a:latin typeface="微软雅黑" panose="020B0503020204020204" charset="-122"/>
                </a:endParaRPr>
              </a:p>
            </p:txBody>
          </p:sp>
        </p:grpSp>
        <p:grpSp>
          <p:nvGrpSpPr>
            <p:cNvPr id="52" name="组合 51"/>
            <p:cNvGrpSpPr/>
            <p:nvPr/>
          </p:nvGrpSpPr>
          <p:grpSpPr>
            <a:xfrm>
              <a:off x="5374640" y="5995035"/>
              <a:ext cx="2326639" cy="829945"/>
              <a:chOff x="5243359" y="1010093"/>
              <a:chExt cx="2004748" cy="792899"/>
            </a:xfrm>
          </p:grpSpPr>
          <p:sp>
            <p:nvSpPr>
              <p:cNvPr id="53" name="椭圆 52"/>
              <p:cNvSpPr/>
              <p:nvPr>
                <p:custDataLst>
                  <p:tags r:id="rId12"/>
                </p:custDataLst>
              </p:nvPr>
            </p:nvSpPr>
            <p:spPr bwMode="auto">
              <a:xfrm>
                <a:off x="5243359" y="1057718"/>
                <a:ext cx="161301" cy="180000"/>
              </a:xfrm>
              <a:prstGeom prst="ellipse">
                <a:avLst/>
              </a:prstGeom>
              <a:solidFill>
                <a:srgbClr val="B2DB8E"/>
              </a:solidFill>
              <a:ln w="38100"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p:txBody>
          </p:sp>
          <p:sp>
            <p:nvSpPr>
              <p:cNvPr id="54" name="TextBox 35"/>
              <p:cNvSpPr txBox="1"/>
              <p:nvPr>
                <p:custDataLst>
                  <p:tags r:id="rId13"/>
                </p:custDataLst>
              </p:nvPr>
            </p:nvSpPr>
            <p:spPr>
              <a:xfrm>
                <a:off x="5404721" y="1010093"/>
                <a:ext cx="1843386" cy="792899"/>
              </a:xfrm>
              <a:prstGeom prst="rect">
                <a:avLst/>
              </a:prstGeom>
              <a:noFill/>
            </p:spPr>
            <p:txBody>
              <a:bodyPr wrap="square" rtlCol="0">
                <a:spAutoFit/>
              </a:bodyPr>
              <a:lstStyle/>
              <a:p>
                <a:pPr algn="ctr"/>
                <a:r>
                  <a:rPr lang="zh-CN" altLang="en-US" sz="1200" b="1" dirty="0">
                    <a:solidFill>
                      <a:srgbClr val="000000">
                        <a:lumMod val="85000"/>
                        <a:lumOff val="15000"/>
                      </a:srgbClr>
                    </a:solidFill>
                    <a:latin typeface="微软雅黑" panose="020B0503020204020204" charset="-122"/>
                  </a:rPr>
                  <a:t>能够对实验结果进行综合分析，具有</a:t>
                </a:r>
                <a:r>
                  <a:rPr lang="zh-CN" altLang="en-US" sz="1200" b="1" dirty="0">
                    <a:solidFill>
                      <a:srgbClr val="000000">
                        <a:lumMod val="85000"/>
                        <a:lumOff val="15000"/>
                      </a:srgbClr>
                    </a:solidFill>
                    <a:highlight>
                      <a:srgbClr val="FFFF00"/>
                    </a:highlight>
                    <a:latin typeface="微软雅黑" panose="020B0503020204020204" charset="-122"/>
                  </a:rPr>
                  <a:t>团队合作</a:t>
                </a:r>
                <a:r>
                  <a:rPr lang="zh-CN" altLang="en-US" sz="1200" b="1" dirty="0">
                    <a:solidFill>
                      <a:srgbClr val="000000">
                        <a:lumMod val="85000"/>
                        <a:lumOff val="15000"/>
                      </a:srgbClr>
                    </a:solidFill>
                    <a:latin typeface="微软雅黑" panose="020B0503020204020204" charset="-122"/>
                  </a:rPr>
                  <a:t>精神，较强的</a:t>
                </a:r>
                <a:r>
                  <a:rPr lang="zh-CN" altLang="en-US" sz="1200" b="1" dirty="0">
                    <a:solidFill>
                      <a:srgbClr val="000000">
                        <a:lumMod val="85000"/>
                        <a:lumOff val="15000"/>
                      </a:srgbClr>
                    </a:solidFill>
                    <a:highlight>
                      <a:srgbClr val="FFFF00"/>
                    </a:highlight>
                    <a:latin typeface="微软雅黑" panose="020B0503020204020204" charset="-122"/>
                  </a:rPr>
                  <a:t>社会责任感</a:t>
                </a:r>
                <a:r>
                  <a:rPr lang="zh-CN" altLang="en-US" sz="1200" b="1" dirty="0">
                    <a:solidFill>
                      <a:srgbClr val="000000">
                        <a:lumMod val="85000"/>
                        <a:lumOff val="15000"/>
                      </a:srgbClr>
                    </a:solidFill>
                    <a:latin typeface="微软雅黑" panose="020B0503020204020204" charset="-122"/>
                  </a:rPr>
                  <a:t>，发散思维能力，</a:t>
                </a:r>
                <a:r>
                  <a:rPr lang="zh-CN" altLang="en-US" sz="1200" b="1" dirty="0">
                    <a:solidFill>
                      <a:srgbClr val="000000">
                        <a:lumMod val="85000"/>
                        <a:lumOff val="15000"/>
                      </a:srgbClr>
                    </a:solidFill>
                    <a:highlight>
                      <a:srgbClr val="FFFF00"/>
                    </a:highlight>
                    <a:latin typeface="微软雅黑" panose="020B0503020204020204" charset="-122"/>
                  </a:rPr>
                  <a:t>终身学习</a:t>
                </a:r>
                <a:r>
                  <a:rPr lang="zh-CN" altLang="en-US" sz="1200" b="1" dirty="0">
                    <a:solidFill>
                      <a:srgbClr val="000000">
                        <a:lumMod val="85000"/>
                        <a:lumOff val="15000"/>
                      </a:srgbClr>
                    </a:solidFill>
                    <a:latin typeface="微软雅黑" panose="020B0503020204020204" charset="-122"/>
                  </a:rPr>
                  <a:t>意识等。</a:t>
                </a:r>
                <a:endParaRPr lang="zh-CN" altLang="en-US" sz="1200" b="1" dirty="0">
                  <a:solidFill>
                    <a:srgbClr val="000000">
                      <a:lumMod val="85000"/>
                      <a:lumOff val="15000"/>
                    </a:srgbClr>
                  </a:solidFill>
                  <a:latin typeface="微软雅黑" panose="020B0503020204020204" charset="-122"/>
                </a:endParaRPr>
              </a:p>
            </p:txBody>
          </p:sp>
        </p:grpSp>
        <p:grpSp>
          <p:nvGrpSpPr>
            <p:cNvPr id="58" name="组合 57"/>
            <p:cNvGrpSpPr/>
            <p:nvPr/>
          </p:nvGrpSpPr>
          <p:grpSpPr>
            <a:xfrm>
              <a:off x="1165373" y="1867535"/>
              <a:ext cx="2588538" cy="829945"/>
              <a:chOff x="1143122" y="852371"/>
              <a:chExt cx="2507116" cy="792854"/>
            </a:xfrm>
          </p:grpSpPr>
          <p:sp>
            <p:nvSpPr>
              <p:cNvPr id="59" name="椭圆 58"/>
              <p:cNvSpPr/>
              <p:nvPr>
                <p:custDataLst>
                  <p:tags r:id="rId14"/>
                </p:custDataLst>
              </p:nvPr>
            </p:nvSpPr>
            <p:spPr bwMode="auto">
              <a:xfrm>
                <a:off x="3470238" y="1018287"/>
                <a:ext cx="180000" cy="180000"/>
              </a:xfrm>
              <a:prstGeom prst="ellipse">
                <a:avLst/>
              </a:prstGeom>
              <a:solidFill>
                <a:srgbClr val="40546C"/>
              </a:solidFill>
              <a:ln w="38100"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p:txBody>
          </p:sp>
          <p:sp>
            <p:nvSpPr>
              <p:cNvPr id="60" name="TextBox 35"/>
              <p:cNvSpPr txBox="1"/>
              <p:nvPr>
                <p:custDataLst>
                  <p:tags r:id="rId15"/>
                </p:custDataLst>
              </p:nvPr>
            </p:nvSpPr>
            <p:spPr>
              <a:xfrm>
                <a:off x="1143122" y="852371"/>
                <a:ext cx="2327116" cy="792854"/>
              </a:xfrm>
              <a:prstGeom prst="rect">
                <a:avLst/>
              </a:prstGeom>
              <a:noFill/>
            </p:spPr>
            <p:txBody>
              <a:bodyPr wrap="square" rtlCol="0">
                <a:spAutoFit/>
              </a:bodyPr>
              <a:lstStyle/>
              <a:p>
                <a:pPr algn="ctr"/>
                <a:r>
                  <a:rPr lang="zh-CN" altLang="en-US" sz="1200" b="1" dirty="0">
                    <a:solidFill>
                      <a:srgbClr val="000000">
                        <a:lumMod val="85000"/>
                        <a:lumOff val="15000"/>
                      </a:srgbClr>
                    </a:solidFill>
                    <a:latin typeface="微软雅黑" panose="020B0503020204020204" charset="-122"/>
                  </a:rPr>
                  <a:t>对科学术语，专业概念和理论原理等的</a:t>
                </a:r>
                <a:r>
                  <a:rPr lang="zh-CN" altLang="en-US" sz="1200" b="1" dirty="0">
                    <a:solidFill>
                      <a:srgbClr val="000000">
                        <a:lumMod val="85000"/>
                        <a:lumOff val="15000"/>
                      </a:srgbClr>
                    </a:solidFill>
                    <a:highlight>
                      <a:srgbClr val="FFFF00"/>
                    </a:highlight>
                    <a:latin typeface="微软雅黑" panose="020B0503020204020204" charset="-122"/>
                  </a:rPr>
                  <a:t>理解</a:t>
                </a:r>
                <a:r>
                  <a:rPr lang="zh-CN" altLang="en-US" sz="1200" b="1" dirty="0">
                    <a:solidFill>
                      <a:srgbClr val="000000">
                        <a:lumMod val="85000"/>
                        <a:lumOff val="15000"/>
                      </a:srgbClr>
                    </a:solidFill>
                    <a:latin typeface="微软雅黑" panose="020B0503020204020204" charset="-122"/>
                  </a:rPr>
                  <a:t>能力，能有效</a:t>
                </a:r>
                <a:r>
                  <a:rPr lang="zh-CN" altLang="en-US" sz="1200" b="1" dirty="0">
                    <a:solidFill>
                      <a:srgbClr val="000000">
                        <a:lumMod val="85000"/>
                        <a:lumOff val="15000"/>
                      </a:srgbClr>
                    </a:solidFill>
                    <a:highlight>
                      <a:srgbClr val="FFFF00"/>
                    </a:highlight>
                    <a:latin typeface="微软雅黑" panose="020B0503020204020204" charset="-122"/>
                  </a:rPr>
                  <a:t>推理</a:t>
                </a:r>
                <a:r>
                  <a:rPr lang="zh-CN" altLang="en-US" sz="1200" b="1" dirty="0">
                    <a:solidFill>
                      <a:srgbClr val="000000">
                        <a:lumMod val="85000"/>
                        <a:lumOff val="15000"/>
                      </a:srgbClr>
                    </a:solidFill>
                    <a:latin typeface="微软雅黑" panose="020B0503020204020204" charset="-122"/>
                  </a:rPr>
                  <a:t>，使用系统思维对专业领域内的复杂问题进行</a:t>
                </a:r>
                <a:r>
                  <a:rPr lang="zh-CN" altLang="en-US" sz="1200" b="1" dirty="0">
                    <a:solidFill>
                      <a:srgbClr val="000000">
                        <a:lumMod val="85000"/>
                        <a:lumOff val="15000"/>
                      </a:srgbClr>
                    </a:solidFill>
                    <a:highlight>
                      <a:srgbClr val="FFFF00"/>
                    </a:highlight>
                    <a:latin typeface="微软雅黑" panose="020B0503020204020204" charset="-122"/>
                  </a:rPr>
                  <a:t>分析</a:t>
                </a:r>
                <a:r>
                  <a:rPr lang="zh-CN" altLang="en-US" sz="1200" b="1" dirty="0">
                    <a:solidFill>
                      <a:srgbClr val="000000">
                        <a:lumMod val="85000"/>
                        <a:lumOff val="15000"/>
                      </a:srgbClr>
                    </a:solidFill>
                    <a:latin typeface="微软雅黑" panose="020B0503020204020204" charset="-122"/>
                  </a:rPr>
                  <a:t>或</a:t>
                </a:r>
                <a:r>
                  <a:rPr lang="zh-CN" altLang="en-US" sz="1200" b="1" dirty="0">
                    <a:solidFill>
                      <a:srgbClr val="000000">
                        <a:lumMod val="85000"/>
                        <a:lumOff val="15000"/>
                      </a:srgbClr>
                    </a:solidFill>
                    <a:highlight>
                      <a:srgbClr val="FFFF00"/>
                    </a:highlight>
                    <a:latin typeface="微软雅黑" panose="020B0503020204020204" charset="-122"/>
                  </a:rPr>
                  <a:t>表述</a:t>
                </a:r>
                <a:endParaRPr lang="zh-CN" altLang="en-US" sz="1200" b="1" dirty="0">
                  <a:solidFill>
                    <a:srgbClr val="000000">
                      <a:lumMod val="85000"/>
                      <a:lumOff val="15000"/>
                    </a:srgbClr>
                  </a:solidFill>
                  <a:highlight>
                    <a:srgbClr val="FFFF00"/>
                  </a:highlight>
                  <a:latin typeface="微软雅黑" panose="020B0503020204020204" charset="-122"/>
                </a:endParaRPr>
              </a:p>
            </p:txBody>
          </p:sp>
        </p:grpSp>
        <p:grpSp>
          <p:nvGrpSpPr>
            <p:cNvPr id="61" name="组合 60"/>
            <p:cNvGrpSpPr/>
            <p:nvPr/>
          </p:nvGrpSpPr>
          <p:grpSpPr>
            <a:xfrm>
              <a:off x="-24130" y="5596168"/>
              <a:ext cx="2246895" cy="1198245"/>
              <a:chOff x="739684" y="3788334"/>
              <a:chExt cx="2176676" cy="1144108"/>
            </a:xfrm>
          </p:grpSpPr>
          <p:sp>
            <p:nvSpPr>
              <p:cNvPr id="62" name="TextBox 35"/>
              <p:cNvSpPr txBox="1"/>
              <p:nvPr>
                <p:custDataLst>
                  <p:tags r:id="rId16"/>
                </p:custDataLst>
              </p:nvPr>
            </p:nvSpPr>
            <p:spPr>
              <a:xfrm>
                <a:off x="739684" y="3788334"/>
                <a:ext cx="1995564" cy="1144108"/>
              </a:xfrm>
              <a:prstGeom prst="rect">
                <a:avLst/>
              </a:prstGeom>
              <a:noFill/>
            </p:spPr>
            <p:txBody>
              <a:bodyPr wrap="square" rtlCol="0">
                <a:noAutofit/>
              </a:bodyPr>
              <a:lstStyle/>
              <a:p>
                <a:pPr algn="ctr"/>
                <a:r>
                  <a:rPr lang="zh-CN" altLang="en-US" sz="1200" b="1" dirty="0">
                    <a:solidFill>
                      <a:srgbClr val="000000">
                        <a:lumMod val="85000"/>
                        <a:lumOff val="15000"/>
                      </a:srgbClr>
                    </a:solidFill>
                    <a:latin typeface="微软雅黑" panose="020B0503020204020204" charset="-122"/>
                  </a:rPr>
                  <a:t>获取，分析数据的能力，能</a:t>
                </a:r>
                <a:r>
                  <a:rPr lang="zh-CN" altLang="en-US" sz="1200" b="1" dirty="0">
                    <a:solidFill>
                      <a:srgbClr val="000000">
                        <a:lumMod val="85000"/>
                        <a:lumOff val="15000"/>
                      </a:srgbClr>
                    </a:solidFill>
                    <a:highlight>
                      <a:srgbClr val="FFFF00"/>
                    </a:highlight>
                    <a:latin typeface="微软雅黑" panose="020B0503020204020204" charset="-122"/>
                  </a:rPr>
                  <a:t>设计</a:t>
                </a:r>
                <a:r>
                  <a:rPr lang="zh-CN" altLang="en-US" sz="1200" b="1" dirty="0">
                    <a:solidFill>
                      <a:srgbClr val="000000">
                        <a:lumMod val="85000"/>
                        <a:lumOff val="15000"/>
                      </a:srgbClr>
                    </a:solidFill>
                    <a:latin typeface="微软雅黑" panose="020B0503020204020204" charset="-122"/>
                  </a:rPr>
                  <a:t>、</a:t>
                </a:r>
                <a:r>
                  <a:rPr lang="zh-CN" altLang="en-US" sz="1200" b="1" dirty="0">
                    <a:solidFill>
                      <a:srgbClr val="000000">
                        <a:lumMod val="85000"/>
                        <a:lumOff val="15000"/>
                      </a:srgbClr>
                    </a:solidFill>
                    <a:highlight>
                      <a:srgbClr val="FFFF00"/>
                    </a:highlight>
                    <a:latin typeface="微软雅黑" panose="020B0503020204020204" charset="-122"/>
                  </a:rPr>
                  <a:t>构建</a:t>
                </a:r>
                <a:r>
                  <a:rPr lang="zh-CN" altLang="en-US" sz="1200" b="1" dirty="0">
                    <a:solidFill>
                      <a:srgbClr val="000000">
                        <a:lumMod val="85000"/>
                        <a:lumOff val="15000"/>
                      </a:srgbClr>
                    </a:solidFill>
                    <a:latin typeface="微软雅黑" panose="020B0503020204020204" charset="-122"/>
                  </a:rPr>
                  <a:t>实验并</a:t>
                </a:r>
                <a:r>
                  <a:rPr lang="zh-CN" altLang="en-US" sz="1200" b="1" dirty="0">
                    <a:solidFill>
                      <a:srgbClr val="000000">
                        <a:lumMod val="85000"/>
                        <a:lumOff val="15000"/>
                      </a:srgbClr>
                    </a:solidFill>
                    <a:highlight>
                      <a:srgbClr val="FFFF00"/>
                    </a:highlight>
                    <a:latin typeface="微软雅黑" panose="020B0503020204020204" charset="-122"/>
                  </a:rPr>
                  <a:t>验证</a:t>
                </a:r>
                <a:r>
                  <a:rPr lang="zh-CN" altLang="en-US" sz="1200" b="1" dirty="0">
                    <a:solidFill>
                      <a:srgbClr val="000000">
                        <a:lumMod val="85000"/>
                        <a:lumOff val="15000"/>
                      </a:srgbClr>
                    </a:solidFill>
                    <a:latin typeface="微软雅黑" panose="020B0503020204020204" charset="-122"/>
                  </a:rPr>
                  <a:t>，能结合相关思想完成某一模块或应用</a:t>
                </a:r>
                <a:r>
                  <a:rPr lang="zh-CN" altLang="en-US" sz="1200" b="1" dirty="0">
                    <a:solidFill>
                      <a:srgbClr val="000000">
                        <a:lumMod val="85000"/>
                        <a:lumOff val="15000"/>
                      </a:srgbClr>
                    </a:solidFill>
                    <a:highlight>
                      <a:srgbClr val="FFFF00"/>
                    </a:highlight>
                    <a:latin typeface="微软雅黑" panose="020B0503020204020204" charset="-122"/>
                  </a:rPr>
                  <a:t>开发</a:t>
                </a:r>
                <a:r>
                  <a:rPr lang="zh-CN" altLang="en-US" sz="1200" b="1" dirty="0">
                    <a:solidFill>
                      <a:srgbClr val="000000">
                        <a:lumMod val="85000"/>
                        <a:lumOff val="15000"/>
                      </a:srgbClr>
                    </a:solidFill>
                    <a:latin typeface="微软雅黑" panose="020B0503020204020204" charset="-122"/>
                  </a:rPr>
                  <a:t>，具有学习</a:t>
                </a:r>
                <a:r>
                  <a:rPr lang="zh-CN" altLang="en-US" sz="1200" b="1" dirty="0">
                    <a:solidFill>
                      <a:srgbClr val="000000">
                        <a:lumMod val="85000"/>
                        <a:lumOff val="15000"/>
                      </a:srgbClr>
                    </a:solidFill>
                    <a:highlight>
                      <a:srgbClr val="FFFF00"/>
                    </a:highlight>
                    <a:latin typeface="微软雅黑" panose="020B0503020204020204" charset="-122"/>
                  </a:rPr>
                  <a:t>适应</a:t>
                </a:r>
                <a:r>
                  <a:rPr lang="zh-CN" altLang="en-US" sz="1200" b="1" dirty="0">
                    <a:solidFill>
                      <a:srgbClr val="000000">
                        <a:lumMod val="85000"/>
                        <a:lumOff val="15000"/>
                      </a:srgbClr>
                    </a:solidFill>
                    <a:latin typeface="微软雅黑" panose="020B0503020204020204" charset="-122"/>
                  </a:rPr>
                  <a:t>能力和交流、答辩能力</a:t>
                </a:r>
                <a:endParaRPr lang="zh-CN" altLang="en-US" sz="1200" b="1" dirty="0">
                  <a:solidFill>
                    <a:srgbClr val="000000">
                      <a:lumMod val="85000"/>
                      <a:lumOff val="15000"/>
                    </a:srgbClr>
                  </a:solidFill>
                  <a:latin typeface="微软雅黑" panose="020B0503020204020204" charset="-122"/>
                </a:endParaRPr>
              </a:p>
            </p:txBody>
          </p:sp>
          <p:sp>
            <p:nvSpPr>
              <p:cNvPr id="63" name="椭圆 62"/>
              <p:cNvSpPr/>
              <p:nvPr>
                <p:custDataLst>
                  <p:tags r:id="rId17"/>
                </p:custDataLst>
              </p:nvPr>
            </p:nvSpPr>
            <p:spPr bwMode="auto">
              <a:xfrm>
                <a:off x="2735010" y="4169097"/>
                <a:ext cx="181350" cy="180000"/>
              </a:xfrm>
              <a:prstGeom prst="ellipse">
                <a:avLst/>
              </a:prstGeom>
              <a:solidFill>
                <a:srgbClr val="51C6CF"/>
              </a:solidFill>
              <a:ln w="38100" cap="flat" cmpd="sng" algn="ctr">
                <a:solidFill>
                  <a:srgbClr val="FFFFFF">
                    <a:lumMod val="8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p:txBody>
          </p:sp>
        </p:grpSp>
        <p:grpSp>
          <p:nvGrpSpPr>
            <p:cNvPr id="65" name="组合 64"/>
            <p:cNvGrpSpPr/>
            <p:nvPr/>
          </p:nvGrpSpPr>
          <p:grpSpPr>
            <a:xfrm>
              <a:off x="3343275" y="3516630"/>
              <a:ext cx="2032000" cy="1799590"/>
              <a:chOff x="5354" y="4652"/>
              <a:chExt cx="3200" cy="2834"/>
            </a:xfrm>
          </p:grpSpPr>
          <p:sp>
            <p:nvSpPr>
              <p:cNvPr id="50" name="椭圆 49"/>
              <p:cNvSpPr/>
              <p:nvPr>
                <p:custDataLst>
                  <p:tags r:id="rId18"/>
                </p:custDataLst>
              </p:nvPr>
            </p:nvSpPr>
            <p:spPr>
              <a:xfrm>
                <a:off x="5537" y="4652"/>
                <a:ext cx="2835" cy="2835"/>
              </a:xfrm>
              <a:prstGeom prst="ellipse">
                <a:avLst/>
              </a:prstGeom>
              <a:solidFill>
                <a:srgbClr val="FFFFFF">
                  <a:lumMod val="95000"/>
                </a:srgbClr>
              </a:solidFill>
              <a:ln w="28575">
                <a:solidFill>
                  <a:srgbClr val="FFFFFF">
                    <a:lumMod val="65000"/>
                  </a:srgbClr>
                </a:solidFill>
              </a:ln>
            </p:spPr>
            <p:style>
              <a:lnRef idx="2">
                <a:srgbClr val="40546C">
                  <a:shade val="50000"/>
                </a:srgbClr>
              </a:lnRef>
              <a:fillRef idx="1">
                <a:srgbClr val="40546C"/>
              </a:fillRef>
              <a:effectRef idx="0">
                <a:srgbClr val="40546C"/>
              </a:effectRef>
              <a:fontRef idx="minor">
                <a:srgbClr val="FFFFFF"/>
              </a:fontRef>
            </p:style>
            <p:txBody>
              <a:bodyPr rtlCol="0" anchor="ctr"/>
              <a:lstStyle/>
              <a:p>
                <a:pPr algn="ctr"/>
                <a:endParaRPr lang="zh-CN" altLang="en-US" sz="1200" dirty="0">
                  <a:solidFill>
                    <a:srgbClr val="000000"/>
                  </a:solidFill>
                  <a:latin typeface="微软雅黑" panose="020B0503020204020204" charset="-122"/>
                </a:endParaRPr>
              </a:p>
            </p:txBody>
          </p:sp>
          <p:sp>
            <p:nvSpPr>
              <p:cNvPr id="64" name="文本框 63"/>
              <p:cNvSpPr txBox="1"/>
              <p:nvPr/>
            </p:nvSpPr>
            <p:spPr>
              <a:xfrm>
                <a:off x="5354" y="5498"/>
                <a:ext cx="3201" cy="1182"/>
              </a:xfrm>
              <a:prstGeom prst="rect">
                <a:avLst/>
              </a:prstGeom>
              <a:noFill/>
            </p:spPr>
            <p:txBody>
              <a:bodyPr wrap="square" rtlCol="0">
                <a:noAutofit/>
              </a:bodyPr>
              <a:lstStyle/>
              <a:p>
                <a:pPr algn="ctr"/>
                <a:r>
                  <a:rPr lang="en-US" altLang="zh-CN" sz="1400" b="1" dirty="0">
                    <a:solidFill>
                      <a:srgbClr val="000000"/>
                    </a:solidFill>
                    <a:cs typeface="+mn-lt"/>
                    <a:sym typeface="+mn-ea"/>
                  </a:rPr>
                  <a:t>OBE(Outcome-Based Education)</a:t>
                </a:r>
                <a:endParaRPr lang="en-US" altLang="zh-CN" sz="1400" b="1" dirty="0">
                  <a:solidFill>
                    <a:srgbClr val="000000"/>
                  </a:solidFill>
                  <a:cs typeface="+mn-lt"/>
                  <a:sym typeface="+mn-ea"/>
                </a:endParaRPr>
              </a:p>
              <a:p>
                <a:pPr algn="ctr"/>
                <a:r>
                  <a:rPr lang="zh-CN" altLang="en-US" sz="1400" b="1" dirty="0">
                    <a:solidFill>
                      <a:srgbClr val="000000"/>
                    </a:solidFill>
                    <a:cs typeface="+mn-lt"/>
                  </a:rPr>
                  <a:t>教育理念</a:t>
                </a:r>
                <a:endParaRPr lang="zh-CN" altLang="en-US" sz="1400" b="1" dirty="0">
                  <a:solidFill>
                    <a:srgbClr val="000000"/>
                  </a:solidFill>
                  <a:cs typeface="+mn-lt"/>
                </a:endParaRPr>
              </a:p>
              <a:p>
                <a:pPr algn="ctr"/>
                <a:endParaRPr lang="zh-CN" altLang="en-US" sz="1400" b="1" dirty="0">
                  <a:solidFill>
                    <a:srgbClr val="000000"/>
                  </a:solidFill>
                  <a:cs typeface="+mn-lt"/>
                </a:endParaRPr>
              </a:p>
            </p:txBody>
          </p:sp>
        </p:grpSp>
      </p:grpSp>
      <p:grpSp>
        <p:nvGrpSpPr>
          <p:cNvPr id="5" name="组合 4"/>
          <p:cNvGrpSpPr/>
          <p:nvPr/>
        </p:nvGrpSpPr>
        <p:grpSpPr>
          <a:xfrm>
            <a:off x="4806838" y="2057716"/>
            <a:ext cx="6074410" cy="3089275"/>
            <a:chOff x="5561965" y="2141220"/>
            <a:chExt cx="6074410" cy="3089275"/>
          </a:xfrm>
        </p:grpSpPr>
        <p:graphicFrame>
          <p:nvGraphicFramePr>
            <p:cNvPr id="66" name="表格 65"/>
            <p:cNvGraphicFramePr/>
            <p:nvPr>
              <p:custDataLst>
                <p:tags r:id="rId19"/>
              </p:custDataLst>
            </p:nvPr>
          </p:nvGraphicFramePr>
          <p:xfrm>
            <a:off x="5561965" y="2520950"/>
            <a:ext cx="6074410" cy="2051685"/>
          </p:xfrm>
          <a:graphic>
            <a:graphicData uri="http://schemas.openxmlformats.org/drawingml/2006/table">
              <a:tbl>
                <a:tblPr firstRow="1" bandRow="1">
                  <a:tableStyleId>{00A15C55-8517-42AA-B614-E9B94910E393}</a:tableStyleId>
                </a:tblPr>
                <a:tblGrid>
                  <a:gridCol w="859790"/>
                  <a:gridCol w="503555"/>
                  <a:gridCol w="477520"/>
                  <a:gridCol w="490220"/>
                  <a:gridCol w="468630"/>
                  <a:gridCol w="560070"/>
                  <a:gridCol w="560070"/>
                  <a:gridCol w="524510"/>
                  <a:gridCol w="461645"/>
                  <a:gridCol w="574040"/>
                  <a:gridCol w="594360"/>
                </a:tblGrid>
                <a:tr h="382905">
                  <a:tc rowSpan="2">
                    <a:txBody>
                      <a:bodyPr/>
                      <a:lstStyle/>
                      <a:p>
                        <a:pPr algn="ctr">
                          <a:buNone/>
                        </a:pPr>
                        <a:r>
                          <a:rPr lang="zh-CN" altLang="en-US" sz="1600"/>
                          <a:t>指标点</a:t>
                        </a:r>
                        <a:endParaRPr lang="zh-CN" altLang="en-US" sz="1600"/>
                      </a:p>
                    </a:txBody>
                    <a:tcPr anchor="ctr">
                      <a:solidFill>
                        <a:srgbClr val="00B0F0"/>
                      </a:solidFill>
                    </a:tcPr>
                  </a:tc>
                  <a:tc gridSpan="4">
                    <a:txBody>
                      <a:bodyPr/>
                      <a:lstStyle/>
                      <a:p>
                        <a:pPr algn="ctr">
                          <a:buNone/>
                        </a:pPr>
                        <a:r>
                          <a:rPr lang="en-US" altLang="zh-CN" sz="1600"/>
                          <a:t>GR1</a:t>
                        </a:r>
                        <a:endParaRPr lang="en-US" altLang="zh-CN" sz="1600"/>
                      </a:p>
                    </a:txBody>
                    <a:tcPr anchor="ctr">
                      <a:solidFill>
                        <a:srgbClr val="00B0F0"/>
                      </a:solidFill>
                    </a:tcPr>
                  </a:tc>
                  <a:tc hMerge="1">
                    <a:tcPr anchor="ctr">
                      <a:solidFill>
                        <a:srgbClr val="00B0F0"/>
                      </a:solidFill>
                    </a:tcPr>
                  </a:tc>
                  <a:tc hMerge="1">
                    <a:tcPr anchor="ctr">
                      <a:solidFill>
                        <a:srgbClr val="00B0F0"/>
                      </a:solidFill>
                    </a:tcPr>
                  </a:tc>
                  <a:tc hMerge="1">
                    <a:tcPr anchor="ctr">
                      <a:solidFill>
                        <a:srgbClr val="00B0F0"/>
                      </a:solidFill>
                    </a:tcPr>
                  </a:tc>
                  <a:tc gridSpan="3">
                    <a:txBody>
                      <a:bodyPr/>
                      <a:lstStyle/>
                      <a:p>
                        <a:pPr algn="ctr">
                          <a:buNone/>
                        </a:pPr>
                        <a:r>
                          <a:rPr lang="en-US" altLang="zh-CN" sz="1600"/>
                          <a:t>GR2</a:t>
                        </a:r>
                        <a:endParaRPr lang="en-US" altLang="zh-CN" sz="1600"/>
                      </a:p>
                    </a:txBody>
                    <a:tcPr anchor="ctr">
                      <a:solidFill>
                        <a:srgbClr val="00B0F0"/>
                      </a:solidFill>
                    </a:tcPr>
                  </a:tc>
                  <a:tc hMerge="1">
                    <a:tcPr anchor="ctr">
                      <a:solidFill>
                        <a:srgbClr val="00B0F0"/>
                      </a:solidFill>
                    </a:tcPr>
                  </a:tc>
                  <a:tc hMerge="1">
                    <a:tcPr anchor="ctr">
                      <a:solidFill>
                        <a:srgbClr val="00B0F0"/>
                      </a:solidFill>
                    </a:tcPr>
                  </a:tc>
                  <a:tc>
                    <a:txBody>
                      <a:bodyPr/>
                      <a:lstStyle/>
                      <a:p>
                        <a:pPr algn="ctr">
                          <a:buNone/>
                        </a:pPr>
                        <a:r>
                          <a:rPr lang="zh-CN" altLang="en-US" sz="1600"/>
                          <a:t>…</a:t>
                        </a:r>
                        <a:endParaRPr lang="zh-CN" altLang="en-US" sz="1600"/>
                      </a:p>
                    </a:txBody>
                    <a:tcPr anchor="ctr">
                      <a:solidFill>
                        <a:srgbClr val="00B0F0"/>
                      </a:solidFill>
                    </a:tcPr>
                  </a:tc>
                  <a:tc gridSpan="2">
                    <a:txBody>
                      <a:bodyPr/>
                      <a:lstStyle/>
                      <a:p>
                        <a:pPr algn="ctr">
                          <a:buNone/>
                        </a:pPr>
                        <a:r>
                          <a:rPr lang="en-US" altLang="zh-CN" sz="1600"/>
                          <a:t>GR12</a:t>
                        </a:r>
                        <a:endParaRPr lang="en-US" altLang="zh-CN" sz="1600"/>
                      </a:p>
                    </a:txBody>
                    <a:tcPr anchor="ctr">
                      <a:solidFill>
                        <a:srgbClr val="00B0F0"/>
                      </a:solidFill>
                    </a:tcPr>
                  </a:tc>
                  <a:tc hMerge="1">
                    <a:tcPr anchor="ctr">
                      <a:solidFill>
                        <a:srgbClr val="00B0F0"/>
                      </a:solidFill>
                    </a:tcPr>
                  </a:tc>
                </a:tr>
                <a:tr h="520700">
                  <a:tc vMerge="1">
                    <a:tcPr/>
                  </a:tc>
                  <a:tc>
                    <a:txBody>
                      <a:bodyPr/>
                      <a:lstStyle/>
                      <a:p>
                        <a:pPr algn="ctr">
                          <a:buNone/>
                        </a:pPr>
                        <a:r>
                          <a:rPr lang="en-US" altLang="zh-CN" sz="1400"/>
                          <a:t>AP1</a:t>
                        </a:r>
                        <a:endParaRPr lang="en-US" altLang="zh-CN" sz="1400"/>
                      </a:p>
                    </a:txBody>
                    <a:tcPr anchor="ctr"/>
                  </a:tc>
                  <a:tc>
                    <a:txBody>
                      <a:bodyPr/>
                      <a:lstStyle/>
                      <a:p>
                        <a:pPr algn="ctr">
                          <a:buNone/>
                        </a:pPr>
                        <a:r>
                          <a:rPr lang="en-US" altLang="zh-CN" sz="1400"/>
                          <a:t>AP2</a:t>
                        </a:r>
                        <a:endParaRPr lang="en-US" altLang="zh-CN" sz="1400"/>
                      </a:p>
                    </a:txBody>
                    <a:tcPr anchor="ctr"/>
                  </a:tc>
                  <a:tc>
                    <a:txBody>
                      <a:bodyPr/>
                      <a:lstStyle/>
                      <a:p>
                        <a:pPr algn="ctr">
                          <a:buNone/>
                        </a:pPr>
                        <a:r>
                          <a:rPr lang="en-US" altLang="zh-CN" sz="1400"/>
                          <a:t>AP3</a:t>
                        </a:r>
                        <a:endParaRPr lang="en-US" altLang="zh-CN" sz="1400"/>
                      </a:p>
                    </a:txBody>
                    <a:tcPr anchor="ctr"/>
                  </a:tc>
                  <a:tc>
                    <a:txBody>
                      <a:bodyPr/>
                      <a:lstStyle/>
                      <a:p>
                        <a:pPr algn="ctr">
                          <a:buNone/>
                        </a:pPr>
                        <a:r>
                          <a:rPr lang="en-US" altLang="zh-CN" sz="1400"/>
                          <a:t>AP4</a:t>
                        </a:r>
                        <a:endParaRPr lang="en-US" altLang="zh-CN" sz="1400"/>
                      </a:p>
                    </a:txBody>
                    <a:tcPr anchor="ctr"/>
                  </a:tc>
                  <a:tc>
                    <a:txBody>
                      <a:bodyPr/>
                      <a:lstStyle/>
                      <a:p>
                        <a:pPr algn="ctr">
                          <a:buNone/>
                        </a:pPr>
                        <a:r>
                          <a:rPr lang="en-US" altLang="zh-CN" sz="1400"/>
                          <a:t>AP5</a:t>
                        </a:r>
                        <a:endParaRPr lang="en-US" altLang="zh-CN" sz="1400"/>
                      </a:p>
                    </a:txBody>
                    <a:tcPr anchor="ctr"/>
                  </a:tc>
                  <a:tc>
                    <a:txBody>
                      <a:bodyPr/>
                      <a:lstStyle/>
                      <a:p>
                        <a:pPr algn="ctr">
                          <a:buNone/>
                        </a:pPr>
                        <a:r>
                          <a:rPr lang="en-US" altLang="zh-CN" sz="1400"/>
                          <a:t>AP6</a:t>
                        </a:r>
                        <a:endParaRPr lang="en-US" altLang="zh-CN" sz="1400"/>
                      </a:p>
                    </a:txBody>
                    <a:tcPr anchor="ctr"/>
                  </a:tc>
                  <a:tc>
                    <a:txBody>
                      <a:bodyPr/>
                      <a:lstStyle/>
                      <a:p>
                        <a:pPr algn="ctr">
                          <a:buNone/>
                        </a:pPr>
                        <a:r>
                          <a:rPr lang="en-US" altLang="zh-CN" sz="1400"/>
                          <a:t>AP7</a:t>
                        </a:r>
                        <a:endParaRPr lang="en-US" altLang="zh-CN" sz="1400"/>
                      </a:p>
                    </a:txBody>
                    <a:tcPr anchor="ctr"/>
                  </a:tc>
                  <a:tc>
                    <a:txBody>
                      <a:bodyPr/>
                      <a:lstStyle/>
                      <a:p>
                        <a:pPr algn="ctr">
                          <a:buNone/>
                        </a:pPr>
                        <a:r>
                          <a:rPr lang="en-US" altLang="zh-CN" sz="1400"/>
                          <a:t>…</a:t>
                        </a:r>
                        <a:endParaRPr lang="en-US" altLang="zh-CN" sz="1400"/>
                      </a:p>
                    </a:txBody>
                    <a:tcPr anchor="ctr"/>
                  </a:tc>
                  <a:tc>
                    <a:txBody>
                      <a:bodyPr/>
                      <a:lstStyle/>
                      <a:p>
                        <a:pPr algn="ctr">
                          <a:buNone/>
                        </a:pPr>
                        <a:r>
                          <a:rPr lang="en-US" altLang="zh-CN" sz="1400"/>
                          <a:t>AP31</a:t>
                        </a:r>
                        <a:endParaRPr lang="en-US" altLang="zh-CN" sz="1400"/>
                      </a:p>
                    </a:txBody>
                    <a:tcPr anchor="ctr"/>
                  </a:tc>
                  <a:tc>
                    <a:txBody>
                      <a:bodyPr/>
                      <a:lstStyle/>
                      <a:p>
                        <a:pPr algn="ctr">
                          <a:buNone/>
                        </a:pPr>
                        <a:r>
                          <a:rPr lang="en-US" altLang="zh-CN" sz="1400"/>
                          <a:t>AP32</a:t>
                        </a:r>
                        <a:endParaRPr lang="en-US" altLang="zh-CN" sz="1400"/>
                      </a:p>
                    </a:txBody>
                    <a:tcPr anchor="ctr"/>
                  </a:tc>
                </a:tr>
                <a:tr h="382270">
                  <a:tc>
                    <a:txBody>
                      <a:bodyPr/>
                      <a:lstStyle/>
                      <a:p>
                        <a:pPr algn="ctr">
                          <a:buNone/>
                        </a:pPr>
                        <a:r>
                          <a:rPr lang="zh-CN" altLang="en-US" sz="1400"/>
                          <a:t>知识</a:t>
                        </a:r>
                        <a:endParaRPr lang="zh-CN" altLang="en-US" sz="1400"/>
                      </a:p>
                    </a:txBody>
                    <a:tcPr anchor="ctr"/>
                  </a:tc>
                  <a:tc>
                    <a:txBody>
                      <a:bodyPr/>
                      <a:lstStyle/>
                      <a:p>
                        <a:pPr algn="ctr">
                          <a:buNone/>
                        </a:pPr>
                        <a:r>
                          <a:rPr lang="zh-CN" altLang="en-US" sz="1600"/>
                          <a:t>√</a:t>
                        </a:r>
                        <a:endParaRPr lang="zh-CN" altLang="en-US" sz="1600"/>
                      </a:p>
                    </a:txBody>
                    <a:tcPr anchor="ctr"/>
                  </a:tc>
                  <a:tc>
                    <a:txBody>
                      <a:bodyPr/>
                      <a:lstStyle/>
                      <a:p>
                        <a:pPr algn="ctr">
                          <a:buNone/>
                        </a:pP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r>
                <a:tr h="382905">
                  <a:tc>
                    <a:txBody>
                      <a:bodyPr/>
                      <a:lstStyle/>
                      <a:p>
                        <a:pPr algn="ctr">
                          <a:buNone/>
                        </a:pPr>
                        <a:r>
                          <a:rPr lang="zh-CN" altLang="en-US" sz="1400"/>
                          <a:t>技能</a:t>
                        </a:r>
                        <a:endParaRPr lang="zh-CN" altLang="en-US" sz="1400"/>
                      </a:p>
                    </a:txBody>
                    <a:tcPr anchor="ctr"/>
                  </a:tc>
                  <a:tc>
                    <a:txBody>
                      <a:bodyPr/>
                      <a:lstStyle/>
                      <a:p>
                        <a:pPr algn="ctr">
                          <a:buNone/>
                        </a:pP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r>
                <a:tr h="382905">
                  <a:tc>
                    <a:txBody>
                      <a:bodyPr/>
                      <a:lstStyle/>
                      <a:p>
                        <a:pPr algn="ctr">
                          <a:buNone/>
                        </a:pPr>
                        <a:r>
                          <a:rPr lang="zh-CN" altLang="en-US" sz="1400"/>
                          <a:t>素养</a:t>
                        </a:r>
                        <a:endParaRPr lang="zh-CN" altLang="en-US" sz="14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endParaRPr lang="zh-CN" altLang="en-US" sz="1600"/>
                      </a:p>
                    </a:txBody>
                    <a:tcPr anchor="ctr"/>
                  </a:tc>
                  <a:tc>
                    <a:txBody>
                      <a:bodyPr/>
                      <a:lstStyle/>
                      <a:p>
                        <a:pPr algn="ctr">
                          <a:buNone/>
                        </a:pP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endParaRPr lang="zh-CN" altLang="en-US" sz="1600"/>
                      </a:p>
                    </a:txBody>
                    <a:tcPr anchor="ctr"/>
                  </a:tc>
                  <a:tc>
                    <a:txBody>
                      <a:bodyPr/>
                      <a:lstStyle/>
                      <a:p>
                        <a:pPr algn="ctr">
                          <a:buNone/>
                        </a:pPr>
                        <a:r>
                          <a:rPr lang="zh-CN" altLang="en-US" sz="1600"/>
                          <a:t>√</a:t>
                        </a:r>
                        <a:endParaRPr lang="zh-CN" altLang="en-US" sz="1600"/>
                      </a:p>
                    </a:txBody>
                    <a:tcPr anchor="ctr"/>
                  </a:tc>
                  <a:tc>
                    <a:txBody>
                      <a:bodyPr/>
                      <a:lstStyle/>
                      <a:p>
                        <a:pPr algn="ctr">
                          <a:buNone/>
                        </a:pPr>
                        <a:r>
                          <a:rPr lang="zh-CN" altLang="en-US" sz="1600"/>
                          <a:t>√</a:t>
                        </a:r>
                        <a:endParaRPr lang="zh-CN" altLang="en-US" sz="1600"/>
                      </a:p>
                    </a:txBody>
                    <a:tcPr anchor="ctr"/>
                  </a:tc>
                </a:tr>
              </a:tbl>
            </a:graphicData>
          </a:graphic>
        </p:graphicFrame>
        <p:sp>
          <p:nvSpPr>
            <p:cNvPr id="67" name="文本框 66"/>
            <p:cNvSpPr txBox="1"/>
            <p:nvPr>
              <p:custDataLst>
                <p:tags r:id="rId20"/>
              </p:custDataLst>
            </p:nvPr>
          </p:nvSpPr>
          <p:spPr>
            <a:xfrm>
              <a:off x="6631305" y="2141220"/>
              <a:ext cx="4064000" cy="337185"/>
            </a:xfrm>
            <a:prstGeom prst="rect">
              <a:avLst/>
            </a:prstGeom>
            <a:noFill/>
          </p:spPr>
          <p:txBody>
            <a:bodyPr wrap="square" rtlCol="0">
              <a:spAutoFit/>
            </a:bodyPr>
            <a:lstStyle/>
            <a:p>
              <a:pPr algn="ctr"/>
              <a:r>
                <a:rPr lang="zh-CN" altLang="en-US" sz="1600" dirty="0"/>
                <a:t>表3  三大指标分布范围</a:t>
              </a:r>
              <a:endParaRPr sz="1600" dirty="0"/>
            </a:p>
          </p:txBody>
        </p:sp>
        <p:sp>
          <p:nvSpPr>
            <p:cNvPr id="68" name="文本框 67"/>
            <p:cNvSpPr txBox="1"/>
            <p:nvPr/>
          </p:nvSpPr>
          <p:spPr>
            <a:xfrm>
              <a:off x="7155180" y="4646930"/>
              <a:ext cx="4388485" cy="583565"/>
            </a:xfrm>
            <a:prstGeom prst="rect">
              <a:avLst/>
            </a:prstGeom>
            <a:noFill/>
          </p:spPr>
          <p:txBody>
            <a:bodyPr wrap="square" rtlCol="0">
              <a:spAutoFit/>
            </a:bodyPr>
            <a:lstStyle/>
            <a:p>
              <a:r>
                <a:rPr lang="zh-CN" altLang="en-US" sz="1600">
                  <a:latin typeface="华文楷体" panose="02010600040101010101" pitchFamily="2" charset="-122"/>
                  <a:ea typeface="华文楷体" panose="02010600040101010101" pitchFamily="2" charset="-122"/>
                  <a:cs typeface="华文楷体" panose="02010600040101010101" pitchFamily="2" charset="-122"/>
                  <a:sym typeface="+mn-ea"/>
                </a:rPr>
                <a:t>毕业要求：</a:t>
              </a:r>
              <a:r>
                <a:rPr lang="zh-CN" altLang="en-US" sz="1600">
                  <a:latin typeface="华文楷体" panose="02010600040101010101" pitchFamily="2" charset="-122"/>
                  <a:ea typeface="华文楷体" panose="02010600040101010101" pitchFamily="2" charset="-122"/>
                  <a:cs typeface="华文楷体" panose="02010600040101010101" pitchFamily="2" charset="-122"/>
                </a:rPr>
                <a:t>GR（Graduation Requirements）</a:t>
              </a:r>
              <a:endParaRPr lang="zh-CN" altLang="en-US" sz="160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sz="1600">
                  <a:latin typeface="华文楷体" panose="02010600040101010101" pitchFamily="2" charset="-122"/>
                  <a:ea typeface="华文楷体" panose="02010600040101010101" pitchFamily="2" charset="-122"/>
                  <a:cs typeface="华文楷体" panose="02010600040101010101" pitchFamily="2" charset="-122"/>
                  <a:sym typeface="+mn-ea"/>
                </a:rPr>
                <a:t>能力点：</a:t>
              </a:r>
              <a:r>
                <a:rPr lang="zh-CN" altLang="en-US" sz="1600">
                  <a:latin typeface="华文楷体" panose="02010600040101010101" pitchFamily="2" charset="-122"/>
                  <a:ea typeface="华文楷体" panose="02010600040101010101" pitchFamily="2" charset="-122"/>
                  <a:cs typeface="华文楷体" panose="02010600040101010101" pitchFamily="2" charset="-122"/>
                </a:rPr>
                <a:t>AP（Ability Points）</a:t>
              </a:r>
              <a:endParaRPr lang="zh-CN" altLang="en-US" sz="1600">
                <a:latin typeface="华文楷体" panose="02010600040101010101" pitchFamily="2" charset="-122"/>
                <a:ea typeface="华文楷体" panose="02010600040101010101" pitchFamily="2" charset="-122"/>
                <a:cs typeface="华文楷体" panose="0201060004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3"/>
                                        </p:tgtEl>
                                      </p:cBhvr>
                                      <p:by x="75000" y="75000"/>
                                    </p:animScale>
                                  </p:childTnLst>
                                </p:cTn>
                              </p:par>
                            </p:childTnLst>
                          </p:cTn>
                        </p:par>
                        <p:par>
                          <p:cTn id="12" fill="hold">
                            <p:stCondLst>
                              <p:cond delay="1000"/>
                            </p:stCondLst>
                            <p:childTnLst>
                              <p:par>
                                <p:cTn id="13" presetID="35" presetClass="path" presetSubtype="0" accel="50000" decel="50000" fill="hold" nodeType="afterEffect">
                                  <p:stCondLst>
                                    <p:cond delay="0"/>
                                  </p:stCondLst>
                                  <p:childTnLst>
                                    <p:animMotion origin="layout" path="M -3.75E-6 -3.7037E-7 L -0.1108 -0.14491 " pathEditMode="relative" rAng="0" ptsTypes="AA">
                                      <p:cBhvr>
                                        <p:cTn id="14" dur="750" fill="hold"/>
                                        <p:tgtEl>
                                          <p:spTgt spid="3"/>
                                        </p:tgtEl>
                                        <p:attrNameLst>
                                          <p:attrName>ppt_x</p:attrName>
                                          <p:attrName>ppt_y</p:attrName>
                                        </p:attrNameLst>
                                      </p:cBhvr>
                                      <p:rCtr x="-5547" y="-7245"/>
                                    </p:animMotion>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0" y="800301"/>
            <a:ext cx="12192000" cy="1960"/>
          </a:xfrm>
          <a:prstGeom prst="line">
            <a:avLst/>
          </a:prstGeom>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11022330" y="6456680"/>
            <a:ext cx="812800" cy="338554"/>
          </a:xfrm>
          <a:prstGeom prst="rect">
            <a:avLst/>
          </a:prstGeom>
          <a:noFill/>
        </p:spPr>
        <p:txBody>
          <a:bodyPr wrap="square" rtlCol="0">
            <a:spAutoFit/>
          </a:bodyPr>
          <a:lstStyle/>
          <a:p>
            <a:pPr algn="r"/>
            <a:r>
              <a:rPr lang="en-US" altLang="zh-CN" sz="1600" dirty="0"/>
              <a:t>Page 3</a:t>
            </a:r>
            <a:endParaRPr lang="en-US" altLang="zh-CN" sz="1600" dirty="0"/>
          </a:p>
        </p:txBody>
      </p:sp>
      <p:grpSp>
        <p:nvGrpSpPr>
          <p:cNvPr id="4" name="组合 3"/>
          <p:cNvGrpSpPr/>
          <p:nvPr/>
        </p:nvGrpSpPr>
        <p:grpSpPr>
          <a:xfrm>
            <a:off x="2085974" y="-8468"/>
            <a:ext cx="10106025" cy="764118"/>
            <a:chOff x="2097542" y="-3492"/>
            <a:chExt cx="7861816" cy="663904"/>
          </a:xfrm>
          <a:solidFill>
            <a:schemeClr val="bg1">
              <a:lumMod val="50000"/>
            </a:schemeClr>
          </a:solidFill>
        </p:grpSpPr>
        <p:sp>
          <p:nvSpPr>
            <p:cNvPr id="56" name="矩形 55"/>
            <p:cNvSpPr/>
            <p:nvPr/>
          </p:nvSpPr>
          <p:spPr>
            <a:xfrm>
              <a:off x="2097542" y="3782"/>
              <a:ext cx="1951988" cy="65663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01 Strengthen</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项目概述</a:t>
              </a:r>
              <a:endParaRPr lang="zh-CN" altLang="en-US" sz="2135" b="1" dirty="0">
                <a:solidFill>
                  <a:prstClr val="white"/>
                </a:solidFill>
                <a:latin typeface="微软雅黑" panose="020B0503020204020204" charset="-122"/>
                <a:ea typeface="微软雅黑" panose="020B0503020204020204" charset="-122"/>
              </a:endParaRPr>
            </a:p>
          </p:txBody>
        </p:sp>
        <p:sp>
          <p:nvSpPr>
            <p:cNvPr id="57" name="矩形 56"/>
            <p:cNvSpPr/>
            <p:nvPr/>
          </p:nvSpPr>
          <p:spPr>
            <a:xfrm>
              <a:off x="4068580" y="3810"/>
              <a:ext cx="1951988" cy="652780"/>
            </a:xfrm>
            <a:prstGeom prst="rect">
              <a:avLst/>
            </a:prstGeom>
            <a:solidFill>
              <a:srgbClr val="517DC9"/>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02 Search</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核心技术</a:t>
              </a:r>
              <a:endParaRPr lang="zh-CN" altLang="en-US" sz="2135" b="1" dirty="0">
                <a:solidFill>
                  <a:prstClr val="white"/>
                </a:solidFill>
                <a:latin typeface="微软雅黑" panose="020B0503020204020204" charset="-122"/>
                <a:ea typeface="微软雅黑" panose="020B0503020204020204" charset="-122"/>
              </a:endParaRPr>
            </a:p>
          </p:txBody>
        </p:sp>
        <p:sp>
          <p:nvSpPr>
            <p:cNvPr id="71" name="矩形 70"/>
            <p:cNvSpPr/>
            <p:nvPr/>
          </p:nvSpPr>
          <p:spPr>
            <a:xfrm>
              <a:off x="6040871" y="1885"/>
              <a:ext cx="1946196" cy="656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03 Step</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系统实现</a:t>
              </a:r>
              <a:endParaRPr lang="zh-CN" altLang="en-US" sz="2135" b="1" dirty="0">
                <a:solidFill>
                  <a:prstClr val="white"/>
                </a:solidFill>
                <a:latin typeface="微软雅黑" panose="020B0503020204020204" charset="-122"/>
                <a:ea typeface="微软雅黑" panose="020B0503020204020204" charset="-122"/>
              </a:endParaRPr>
            </a:p>
          </p:txBody>
        </p:sp>
        <p:sp>
          <p:nvSpPr>
            <p:cNvPr id="72" name="矩形 71"/>
            <p:cNvSpPr/>
            <p:nvPr/>
          </p:nvSpPr>
          <p:spPr>
            <a:xfrm>
              <a:off x="8013162" y="-3492"/>
              <a:ext cx="1946196" cy="6600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微软雅黑" panose="020B0503020204020204" charset="-122"/>
                  <a:ea typeface="微软雅黑" panose="020B0503020204020204" charset="-122"/>
                </a:rPr>
                <a:t>04 Scintillate</a:t>
              </a:r>
              <a:endParaRPr lang="en-US" altLang="zh-CN" sz="2135" b="1" dirty="0">
                <a:solidFill>
                  <a:prstClr val="white"/>
                </a:solidFill>
                <a:latin typeface="微软雅黑" panose="020B0503020204020204" charset="-122"/>
                <a:ea typeface="微软雅黑" panose="020B0503020204020204" charset="-122"/>
              </a:endParaRPr>
            </a:p>
            <a:p>
              <a:pPr algn="ctr" defTabSz="914400"/>
              <a:r>
                <a:rPr lang="zh-CN" altLang="en-US" sz="2135" b="1" dirty="0">
                  <a:solidFill>
                    <a:prstClr val="white"/>
                  </a:solidFill>
                  <a:latin typeface="微软雅黑" panose="020B0503020204020204" charset="-122"/>
                  <a:ea typeface="微软雅黑" panose="020B0503020204020204" charset="-122"/>
                </a:rPr>
                <a:t>系统展示</a:t>
              </a:r>
              <a:endParaRPr lang="zh-CN" altLang="en-US" sz="2135" b="1" dirty="0">
                <a:solidFill>
                  <a:prstClr val="white"/>
                </a:solidFill>
                <a:latin typeface="微软雅黑" panose="020B0503020204020204" charset="-122"/>
                <a:ea typeface="微软雅黑" panose="020B0503020204020204" charset="-122"/>
              </a:endParaRPr>
            </a:p>
          </p:txBody>
        </p:sp>
      </p:grpSp>
      <p:pic>
        <p:nvPicPr>
          <p:cNvPr id="15" name="图片 14" descr="C:\Users\25369\Pictures\Saved Pictures\8AA39D1EFFE42208FD5519F37E8_0A90EDF2_44348.png8AA39D1EFFE42208FD5519F37E8_0A90EDF2_44348"/>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24130" y="95250"/>
            <a:ext cx="2085340" cy="655955"/>
          </a:xfrm>
          <a:prstGeom prst="rect">
            <a:avLst/>
          </a:prstGeom>
        </p:spPr>
      </p:pic>
      <p:sp>
        <p:nvSpPr>
          <p:cNvPr id="225" name="文本框 224"/>
          <p:cNvSpPr txBox="1"/>
          <p:nvPr>
            <p:custDataLst>
              <p:tags r:id="rId2"/>
            </p:custDataLst>
          </p:nvPr>
        </p:nvSpPr>
        <p:spPr>
          <a:xfrm>
            <a:off x="-24130" y="850900"/>
            <a:ext cx="4789805" cy="368300"/>
          </a:xfrm>
          <a:prstGeom prst="rect">
            <a:avLst/>
          </a:prstGeom>
          <a:noFill/>
        </p:spPr>
        <p:txBody>
          <a:bodyPr wrap="square" rtlCol="0">
            <a:spAutoFit/>
          </a:bodyPr>
          <a:lstStyle/>
          <a:p>
            <a:pPr algn="l"/>
            <a:r>
              <a:rPr lang="en-US" altLang="zh-CN" b="1">
                <a:solidFill>
                  <a:schemeClr val="accent6">
                    <a:lumMod val="60000"/>
                    <a:lumOff val="40000"/>
                  </a:schemeClr>
                </a:solidFill>
                <a:latin typeface="微软雅黑" panose="020B0503020204020204" charset="-122"/>
                <a:ea typeface="微软雅黑" panose="020B0503020204020204" charset="-122"/>
              </a:rPr>
              <a:t>2.4</a:t>
            </a:r>
            <a:r>
              <a:rPr b="1">
                <a:solidFill>
                  <a:schemeClr val="accent6">
                    <a:lumMod val="60000"/>
                    <a:lumOff val="40000"/>
                  </a:schemeClr>
                </a:solidFill>
                <a:latin typeface="微软雅黑" panose="020B0503020204020204" charset="-122"/>
                <a:ea typeface="微软雅黑" panose="020B0503020204020204" charset="-122"/>
              </a:rPr>
              <a:t>课程优化目标函数设计</a:t>
            </a:r>
            <a:r>
              <a:rPr lang="en-US" b="1">
                <a:solidFill>
                  <a:schemeClr val="accent6">
                    <a:lumMod val="60000"/>
                    <a:lumOff val="40000"/>
                  </a:schemeClr>
                </a:solidFill>
                <a:latin typeface="微软雅黑" panose="020B0503020204020204" charset="-122"/>
                <a:ea typeface="微软雅黑" panose="020B0503020204020204" charset="-122"/>
              </a:rPr>
              <a:t>-</a:t>
            </a:r>
            <a:r>
              <a:rPr lang="zh-CN" altLang="en-US" b="1">
                <a:solidFill>
                  <a:schemeClr val="accent6">
                    <a:lumMod val="60000"/>
                    <a:lumOff val="40000"/>
                  </a:schemeClr>
                </a:solidFill>
                <a:latin typeface="微软雅黑" panose="020B0503020204020204" charset="-122"/>
                <a:ea typeface="微软雅黑" panose="020B0503020204020204" charset="-122"/>
              </a:rPr>
              <a:t>约束变量</a:t>
            </a:r>
            <a:endParaRPr lang="zh-CN" altLang="en-US" b="1">
              <a:solidFill>
                <a:schemeClr val="accent6">
                  <a:lumMod val="60000"/>
                  <a:lumOff val="40000"/>
                </a:schemeClr>
              </a:solidFill>
              <a:latin typeface="微软雅黑" panose="020B0503020204020204" charset="-122"/>
              <a:ea typeface="微软雅黑" panose="020B0503020204020204" charset="-122"/>
            </a:endParaRPr>
          </a:p>
        </p:txBody>
      </p:sp>
      <p:sp>
        <p:nvSpPr>
          <p:cNvPr id="3" name="文本框 2"/>
          <p:cNvSpPr txBox="1"/>
          <p:nvPr/>
        </p:nvSpPr>
        <p:spPr>
          <a:xfrm>
            <a:off x="241300" y="2896870"/>
            <a:ext cx="3101975" cy="11988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rPr>
              <a:t>本文提出的</a:t>
            </a:r>
            <a:endParaRPr lang="zh-CN" altLang="en-US" dirty="0">
              <a:latin typeface="微软雅黑" panose="020B0503020204020204" charset="-122"/>
              <a:ea typeface="微软雅黑" panose="020B0503020204020204" charset="-122"/>
            </a:endParaRPr>
          </a:p>
          <a:p>
            <a:pPr algn="ctr"/>
            <a:r>
              <a:rPr lang="zh-CN" altLang="en-US" dirty="0">
                <a:latin typeface="微软雅黑" panose="020B0503020204020204" charset="-122"/>
                <a:ea typeface="微软雅黑" panose="020B0503020204020204" charset="-122"/>
              </a:rPr>
              <a:t>基于混合整数线性规划的</a:t>
            </a:r>
            <a:endParaRPr lang="zh-CN" altLang="en-US" dirty="0">
              <a:latin typeface="微软雅黑" panose="020B0503020204020204" charset="-122"/>
              <a:ea typeface="微软雅黑" panose="020B0503020204020204" charset="-122"/>
            </a:endParaRPr>
          </a:p>
          <a:p>
            <a:pPr algn="ctr"/>
            <a:r>
              <a:rPr lang="zh-CN" altLang="en-US" dirty="0">
                <a:latin typeface="微软雅黑" panose="020B0503020204020204" charset="-122"/>
                <a:ea typeface="微软雅黑" panose="020B0503020204020204" charset="-122"/>
              </a:rPr>
              <a:t>多维度课程优化模型</a:t>
            </a:r>
            <a:endParaRPr lang="zh-CN" altLang="en-US" dirty="0">
              <a:latin typeface="微软雅黑" panose="020B0503020204020204" charset="-122"/>
              <a:ea typeface="微软雅黑" panose="020B0503020204020204" charset="-122"/>
            </a:endParaRPr>
          </a:p>
          <a:p>
            <a:pPr algn="ctr"/>
            <a:r>
              <a:rPr lang="zh-CN" altLang="en-US" dirty="0">
                <a:latin typeface="微软雅黑" panose="020B0503020204020204" charset="-122"/>
                <a:ea typeface="微软雅黑" panose="020B0503020204020204" charset="-122"/>
              </a:rPr>
              <a:t>主要涉及以下参数：</a:t>
            </a:r>
            <a:endParaRPr lang="zh-CN" altLang="en-US" dirty="0">
              <a:latin typeface="微软雅黑" panose="020B0503020204020204" charset="-122"/>
              <a:ea typeface="微软雅黑" panose="020B0503020204020204" charset="-122"/>
            </a:endParaRPr>
          </a:p>
        </p:txBody>
      </p:sp>
      <p:pic>
        <p:nvPicPr>
          <p:cNvPr id="46" name="图片 45"/>
          <p:cNvPicPr>
            <a:picLocks noChangeAspect="1"/>
          </p:cNvPicPr>
          <p:nvPr>
            <p:custDataLst>
              <p:tags r:id="rId3"/>
            </p:custDataLst>
          </p:nvPr>
        </p:nvPicPr>
        <p:blipFill>
          <a:blip r:embed="rId4"/>
          <a:stretch>
            <a:fillRect/>
          </a:stretch>
        </p:blipFill>
        <p:spPr>
          <a:xfrm>
            <a:off x="4424045" y="1268095"/>
            <a:ext cx="7512050" cy="5530850"/>
          </a:xfrm>
          <a:prstGeom prst="rect">
            <a:avLst/>
          </a:prstGeom>
        </p:spPr>
      </p:pic>
      <p:cxnSp>
        <p:nvCxnSpPr>
          <p:cNvPr id="47" name="直接箭头连接符 46"/>
          <p:cNvCxnSpPr>
            <a:stCxn id="3" idx="3"/>
          </p:cNvCxnSpPr>
          <p:nvPr/>
        </p:nvCxnSpPr>
        <p:spPr>
          <a:xfrm flipV="1">
            <a:off x="3343275" y="3484245"/>
            <a:ext cx="1009015" cy="12065"/>
          </a:xfrm>
          <a:prstGeom prst="straightConnector1">
            <a:avLst/>
          </a:prstGeom>
          <a:ln w="4445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173778" y="6519446"/>
            <a:ext cx="812800" cy="338554"/>
          </a:xfrm>
          <a:prstGeom prst="rect">
            <a:avLst/>
          </a:prstGeom>
          <a:noFill/>
        </p:spPr>
        <p:txBody>
          <a:bodyPr wrap="square" rtlCol="0">
            <a:spAutoFit/>
          </a:bodyPr>
          <a:lstStyle/>
          <a:p>
            <a:pPr algn="r"/>
            <a:r>
              <a:rPr lang="en-US" altLang="zh-CN" sz="1600" dirty="0"/>
              <a:t>Page 8</a:t>
            </a:r>
            <a:endParaRPr lang="en-US" altLang="zh-CN"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145,&quot;width&quot;:9256}"/>
</p:tagLst>
</file>

<file path=ppt/tags/tag10.xml><?xml version="1.0" encoding="utf-8"?>
<p:tagLst xmlns:p="http://schemas.openxmlformats.org/presentationml/2006/main">
  <p:tag name="KSO_WM_DIAGRAM_VIRTUALLY_FRAME" val="{&quot;height&quot;:402.6500787401575,&quot;left&quot;:53.5,&quot;top&quot;:101.9,&quot;width&quot;:851.6248031496064}"/>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02.6500787401575,&quot;left&quot;:53.5,&quot;top&quot;:101.9,&quot;width&quot;:851.6248031496064}"/>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402.6500787401575,&quot;left&quot;:53.5,&quot;top&quot;:101.9,&quot;width&quot;:851.6248031496064}"/>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402.6500787401575,&quot;left&quot;:53.5,&quot;top&quot;:101.9,&quot;width&quot;:851.6248031496064}"/>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402.6500787401575,&quot;left&quot;:53.5,&quot;top&quot;:101.9,&quot;width&quot;:851.6248031496064}"/>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DIAGRAM_VIRTUALLY_FRAME" val="{&quot;height&quot;:402.6500787401575,&quot;left&quot;:53.5,&quot;top&quot;:101.9,&quot;width&quot;:851.6248031496064}"/>
  <p:tag name="KSO_WM_BEAUTIFY_FLAG" val=""/>
</p:tagLst>
</file>

<file path=ppt/tags/tag150.xml><?xml version="1.0" encoding="utf-8"?>
<p:tagLst xmlns:p="http://schemas.openxmlformats.org/presentationml/2006/main">
  <p:tag name="KSO_WM_UNIT_TABLE_BEAUTIFY" val="smartTable{b2455a01-a445-4baf-89ed-89a1f01370d8}"/>
  <p:tag name="TABLE_ENDDRAG_ORIGIN_RECT" val="253*329"/>
  <p:tag name="TABLE_ENDDRAG_RECT" val="36*135*253*329"/>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DIAGRAM_VIRTUALLY_FRAME" val="{&quot;height&quot;:402.6500787401575,&quot;left&quot;:53.5,&quot;top&quot;:101.9,&quot;width&quot;:851.6248031496064}"/>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356.6791338582677,&quot;left&quot;:524.2609448818897,&quot;top&quot;:101.9,&quot;width&quot;:340.55511811023626}"/>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DIAGRAM_VIRTUALLY_FRAME" val="{&quot;height&quot;:356.6791338582677,&quot;left&quot;:524.2609448818897,&quot;top&quot;:101.9,&quot;width&quot;:340.55511811023626}"/>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402.6500787401575,&quot;left&quot;:53.5,&quot;top&quot;:101.9,&quot;width&quot;:851.6248031496064}"/>
</p:tagLst>
</file>

<file path=ppt/tags/tag20.xml><?xml version="1.0" encoding="utf-8"?>
<p:tagLst xmlns:p="http://schemas.openxmlformats.org/presentationml/2006/main">
  <p:tag name="KSO_WM_DIAGRAM_VIRTUALLY_FRAME" val="{&quot;height&quot;:356.6791338582677,&quot;left&quot;:524.2609448818897,&quot;top&quot;:101.9,&quot;width&quot;:340.55511811023626}"/>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DIAGRAM_VIRTUALLY_FRAME" val="{&quot;height&quot;:356.6791338582677,&quot;left&quot;:524.2609448818897,&quot;top&quot;:101.9,&quot;width&quot;:340.55511811023626}"/>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COMMONDATA" val="eyJoZGlkIjoiNzA4YmFlMmU2YjJlYjU1M2JlYzY2YWFlNmE4M2MxMDUifQ=="/>
  <p:tag name="KSO_WPP_MARK_KEY" val="5b923d57-5fd1-40ec-afca-c9c320837f9b"/>
  <p:tag name="commondata" val="eyJoZGlkIjoiYTcwMDY1ZTU0MTU2NzQxOWJhZGQzMjNhMWQwYmE1NGYifQ=="/>
</p:tagLst>
</file>

<file path=ppt/tags/tag22.xml><?xml version="1.0" encoding="utf-8"?>
<p:tagLst xmlns:p="http://schemas.openxmlformats.org/presentationml/2006/main">
  <p:tag name="KSO_WM_DIAGRAM_VIRTUALLY_FRAME" val="{&quot;height&quot;:356.6791338582677,&quot;left&quot;:524.2609448818897,&quot;top&quot;:101.9,&quot;width&quot;:340.55511811023626}"/>
</p:tagLst>
</file>

<file path=ppt/tags/tag23.xml><?xml version="1.0" encoding="utf-8"?>
<p:tagLst xmlns:p="http://schemas.openxmlformats.org/presentationml/2006/main">
  <p:tag name="KSO_WM_DIAGRAM_VIRTUALLY_FRAME" val="{&quot;height&quot;:356.6791338582677,&quot;left&quot;:524.2609448818897,&quot;top&quot;:101.9,&quot;width&quot;:340.55511811023626}"/>
</p:tagLst>
</file>

<file path=ppt/tags/tag24.xml><?xml version="1.0" encoding="utf-8"?>
<p:tagLst xmlns:p="http://schemas.openxmlformats.org/presentationml/2006/main">
  <p:tag name="KSO_WM_UNIT_PLACING_PICTURE_USER_VIEWPORT" val="{&quot;height&quot;:5847.033070866141,&quot;width&quot;:8183.9952755905515}"/>
</p:tagLst>
</file>

<file path=ppt/tags/tag25.xml><?xml version="1.0" encoding="utf-8"?>
<p:tagLst xmlns:p="http://schemas.openxmlformats.org/presentationml/2006/main">
  <p:tag name="KSO_WM_DIAGRAM_VIRTUALLY_FRAME" val="{&quot;height&quot;:356.6791338582677,&quot;left&quot;:524.2609448818897,&quot;top&quot;:101.9,&quot;width&quot;:340.55511811023626}"/>
</p:tagLst>
</file>

<file path=ppt/tags/tag26.xml><?xml version="1.0" encoding="utf-8"?>
<p:tagLst xmlns:p="http://schemas.openxmlformats.org/presentationml/2006/main">
  <p:tag name="KSO_WM_DIAGRAM_VIRTUALLY_FRAME" val="{&quot;height&quot;:356.6791338582677,&quot;left&quot;:524.2609448818897,&quot;top&quot;:101.9,&quot;width&quot;:340.55511811023626}"/>
</p:tagLst>
</file>

<file path=ppt/tags/tag27.xml><?xml version="1.0" encoding="utf-8"?>
<p:tagLst xmlns:p="http://schemas.openxmlformats.org/presentationml/2006/main">
  <p:tag name="KSO_WM_DIAGRAM_VIRTUALLY_FRAME" val="{&quot;height&quot;:356.6791338582677,&quot;left&quot;:524.2609448818897,&quot;top&quot;:101.9,&quot;width&quot;:340.55511811023626}"/>
</p:tagLst>
</file>

<file path=ppt/tags/tag28.xml><?xml version="1.0" encoding="utf-8"?>
<p:tagLst xmlns:p="http://schemas.openxmlformats.org/presentationml/2006/main">
  <p:tag name="KSO_WM_DIAGRAM_VIRTUALLY_FRAME" val="{&quot;height&quot;:356.6791338582677,&quot;left&quot;:524.2609448818897,&quot;top&quot;:101.9,&quot;width&quot;:340.55511811023626}"/>
</p:tagLst>
</file>

<file path=ppt/tags/tag29.xml><?xml version="1.0" encoding="utf-8"?>
<p:tagLst xmlns:p="http://schemas.openxmlformats.org/presentationml/2006/main">
  <p:tag name="KSO_WM_DIAGRAM_VIRTUALLY_FRAME" val="{&quot;height&quot;:356.6791338582677,&quot;left&quot;:524.2609448818897,&quot;top&quot;:101.9,&quot;width&quot;:340.55511811023626}"/>
</p:tagLst>
</file>

<file path=ppt/tags/tag3.xml><?xml version="1.0" encoding="utf-8"?>
<p:tagLst xmlns:p="http://schemas.openxmlformats.org/presentationml/2006/main">
  <p:tag name="KSO_WM_DIAGRAM_VIRTUALLY_FRAME" val="{&quot;height&quot;:402.6500787401575,&quot;left&quot;:53.5,&quot;top&quot;:101.9,&quot;width&quot;:851.6248031496064}"/>
</p:tagLst>
</file>

<file path=ppt/tags/tag30.xml><?xml version="1.0" encoding="utf-8"?>
<p:tagLst xmlns:p="http://schemas.openxmlformats.org/presentationml/2006/main">
  <p:tag name="KSO_WM_DIAGRAM_VIRTUALLY_FRAME" val="{&quot;height&quot;:356.6791338582677,&quot;left&quot;:524.2609448818897,&quot;top&quot;:101.9,&quot;width&quot;:340.55511811023626}"/>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402.6500787401575,&quot;left&quot;:53.5,&quot;top&quot;:101.9,&quot;width&quot;:851.6248031496064}"/>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402.6500787401575,&quot;left&quot;:53.5,&quot;top&quot;:101.9,&quot;width&quot;:851.6248031496064}"/>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TABLE_BEAUTIFY" val="smartTable{2cb63e80-56bf-41b2-8479-a8e74ae87231}"/>
  <p:tag name="TABLE_ENDDRAG_ORIGIN_RECT" val="407*77"/>
  <p:tag name="TABLE_ENDDRAG_RECT" val="261*264*407*77"/>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402.6500787401575,&quot;left&quot;:53.5,&quot;top&quot;:101.9,&quot;width&quot;:851.624803149606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402.6500787401575,&quot;left&quot;:53.5,&quot;top&quot;:101.9,&quot;width&quot;:851.6248031496064}"/>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UNIT_TABLE_BEAUTIFY" val="smartTable{3710e788-2613-4bfe-9a24-0035b1b1a81f}"/>
  <p:tag name="TABLE_ENDDRAG_ORIGIN_RECT" val="859*365"/>
  <p:tag name="TABLE_ENDDRAG_RECT" val="45*122*859*365"/>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402.6500787401575,&quot;left&quot;:53.5,&quot;top&quot;:101.9,&quot;width&quot;:851.6248031496064}"/>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402.6500787401575,&quot;left&quot;:53.5,&quot;top&quot;:101.9,&quot;width&quot;:851.6248031496064}"/>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UNIT_TABLE_BEAUTIFY" val="smartTable{c8ec5f90-b288-45d0-aa9d-5a4dc8b5b755}"/>
  <p:tag name="TABLE_ENDDRAG_ORIGIN_RECT" val="485*161"/>
  <p:tag name="TABLE_ENDDRAG_RECT" val="423*139*485*161"/>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2F5496"/>
      </a:accent1>
      <a:accent2>
        <a:srgbClr val="FFD965"/>
      </a:accent2>
      <a:accent3>
        <a:srgbClr val="A5A5A5"/>
      </a:accent3>
      <a:accent4>
        <a:srgbClr val="DBDBDB"/>
      </a:accent4>
      <a:accent5>
        <a:srgbClr val="70AD47"/>
      </a:accent5>
      <a:accent6>
        <a:srgbClr val="1F3864"/>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4155</Words>
  <Application>WPS 演示</Application>
  <PresentationFormat>宽屏</PresentationFormat>
  <Paragraphs>758</Paragraphs>
  <Slides>21</Slides>
  <Notes>20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21</vt:i4>
      </vt:variant>
    </vt:vector>
  </HeadingPairs>
  <TitlesOfParts>
    <vt:vector size="38" baseType="lpstr">
      <vt:lpstr>Arial</vt:lpstr>
      <vt:lpstr>宋体</vt:lpstr>
      <vt:lpstr>Wingdings</vt:lpstr>
      <vt:lpstr>Calibri</vt:lpstr>
      <vt:lpstr>Calibri Light</vt:lpstr>
      <vt:lpstr>微软雅黑 Light</vt:lpstr>
      <vt:lpstr>微软雅黑</vt:lpstr>
      <vt:lpstr>黑体</vt:lpstr>
      <vt:lpstr>Calibri</vt:lpstr>
      <vt:lpstr>华文楷体</vt:lpstr>
      <vt:lpstr>Times New Roman</vt:lpstr>
      <vt:lpstr>Arial Unicode MS</vt:lpstr>
      <vt:lpstr>等线 Light</vt:lpstr>
      <vt:lpstr>等线</vt:lpstr>
      <vt:lpstr>思源黑体 CN Medium</vt:lpstr>
      <vt:lpstr>Office Theme</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Avalon·Demerzel</cp:lastModifiedBy>
  <cp:revision>201</cp:revision>
  <dcterms:created xsi:type="dcterms:W3CDTF">2019-06-19T02:08:00Z</dcterms:created>
  <dcterms:modified xsi:type="dcterms:W3CDTF">2024-05-18T07:36:36Z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B564D89ADD6347A1AC435AB948DEFDCC</vt:lpwstr>
  </property>
</Properties>
</file>